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3" r:id="rId15"/>
    <p:sldId id="271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00CC"/>
    <a:srgbClr val="FFFFCC"/>
    <a:srgbClr val="FF3300"/>
    <a:srgbClr val="CCFF66"/>
    <a:srgbClr val="FF7C80"/>
    <a:srgbClr val="99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CD305-E567-B17A-82E4-E49DECF34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69434-E288-1882-C72A-51D1BE568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357FA-BCF0-7EFC-0F1A-15A273C8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A41BD-4D19-555A-D133-1B65E8A9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FE53C-4FE6-90FF-053E-569493D8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FB041-A9CF-4487-8075-A773162BE9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3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98CD1-2C82-5EF7-985B-B4BFA046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AC6F5-3797-6051-E199-989357EE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568C1-6FF0-BF6F-545A-010D6DE3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866DE-F7B8-B185-C3AF-A321F910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3F29A-8BE8-653F-EB22-33F9281F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9CF65-159E-484C-BBB4-4EEFE9D075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8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FDE73-0E51-B2D6-1A6A-5BECCEDEF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03B51-FC8E-6ADF-BBBB-336B669BB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77836-4D34-52EE-BFCD-5425DE62C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2C674-EDB0-853B-0E45-87457357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D0EEB-65E6-D4BC-7EAF-CF3DBAC6A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01AD-8855-4166-B67A-9360769C1E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A428-3E29-7407-9D05-870FCE950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F8DE-D5FD-21AE-DB42-32E709621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53E5D-FB64-3DFE-FA1D-5BD9B3A8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786BB-00F8-53D1-533E-F22CA0EE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38128-118F-6FD3-8E04-39EBC005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224D7-AEBB-4A0F-8107-678386E297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831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87AB-E406-478E-799E-6A2ACD00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E5618-CF45-26F6-7994-525CD155F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BECB0-141B-613E-7A0B-5860CCC3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722B9-3773-5CD7-7BF0-C46C89A7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E2B85-D778-ACA5-6C48-62D5795C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1DF8-844D-44AE-A5F3-AE4CE0F2A8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09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897D4-3652-77B7-A0E6-73068820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39690-019E-313D-6E2C-164E6B619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3E179-AB85-9437-EBED-8C41DD438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2490B-60B3-4092-1008-204A066D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9D8FD-2599-8736-54B3-FF4C86B4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7EDA4-FCF7-5974-EF00-C0B7CE65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F46AB-38E3-4852-9EEB-54628F48B9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17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A5483-4B90-E142-F4F4-1E75EAE47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09CCA-AC51-0B43-3D28-B5B4F62C1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D0997-0E69-2A16-6F26-B2CB0850A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86CCFB-B0A6-5E52-A6F3-59F99F04E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19008B-CE89-E0F9-16A5-2B4A867E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6C12B-EB3B-1DDD-2967-074F57F3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7D174-4044-F0CA-3A23-666BA190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B566E-A59E-47F3-EFBB-EE4104CB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41DA4-34E2-43D0-9CA3-54A4BC5BB8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54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1B32-C1A8-2067-7F5A-523A26B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7D5E9-F7F1-E62E-2E8A-64278751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6E2D3-BE96-123E-E31D-0C93578C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3A0F0-E7A7-262D-388E-205E829A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720DE-9482-4F55-B32B-6FD91247E4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622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DA207-0D97-DB5A-5EF6-5B65AC300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11E74-BA78-80D4-480B-4B8DEDF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C92CA-8904-D27F-00C4-7E49F7A7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31D3F-1392-4D8A-93E9-FC4CAB98C0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746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AB741-0D2F-8AD7-62D5-CC27762A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93725-A9FE-97FE-558F-5C56B13EC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B4098-15C7-8198-3B85-DD005BC75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5DE8C-6814-56C2-9ED8-9B961C92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30A07-E13F-699B-58A6-29A3CE62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BEB93-CF4F-8B54-C22F-036301017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D6575-00CD-4129-A067-7443D82AC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85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3CF8-02D1-AAC2-8754-A9DD909FD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ADF2E-01C5-11D7-E747-F6AC60A21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0759E-4974-1A4A-B414-8F75DCEF9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7D025-2B80-AA48-867A-91D1074E8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F5D0B-B2C1-1E4E-ABEA-4B28DF8E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2C341-EA7F-573B-BD63-70B90A5E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5BCFB-7CF4-4A58-BF3E-A59E2B0779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121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66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A0E4F7-6DF3-3AD1-73EE-7ABBBE712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7ABF89-1E5B-FB4F-A949-A64670635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48783E-65B6-464C-698B-DA786272EA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5ACB005-813F-0076-98CA-331E29B75A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8C1FC9-F3E5-9AB0-EECC-CBAC903039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6B3B6A-C869-42A7-82D5-38A4341E13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>
            <a:extLst>
              <a:ext uri="{FF2B5EF4-FFF2-40B4-BE49-F238E27FC236}">
                <a16:creationId xmlns:a16="http://schemas.microsoft.com/office/drawing/2014/main" id="{3D8327D7-3B6D-2554-41A3-A0DBB1570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207963"/>
            <a:ext cx="9505950" cy="727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WordArt 5">
            <a:extLst>
              <a:ext uri="{FF2B5EF4-FFF2-40B4-BE49-F238E27FC236}">
                <a16:creationId xmlns:a16="http://schemas.microsoft.com/office/drawing/2014/main" id="{271B22F3-0C4F-DF3E-C29A-2221051D97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6875462" cy="4319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172338"/>
              </a:avLst>
            </a:prstTxWarp>
          </a:bodyPr>
          <a:lstStyle/>
          <a:p>
            <a:pPr algn="ctr"/>
            <a:r>
              <a:rPr lang="en-GB" sz="28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99"/>
                </a:solidFill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A49D49F1-2050-859A-54A7-28D948781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6583363"/>
            <a:ext cx="161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b="1">
                <a:solidFill>
                  <a:srgbClr val="CC00CC"/>
                </a:solidFill>
              </a:rPr>
              <a:t>S.MORRIS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66" name="Picture 54">
            <a:extLst>
              <a:ext uri="{FF2B5EF4-FFF2-40B4-BE49-F238E27FC236}">
                <a16:creationId xmlns:a16="http://schemas.microsoft.com/office/drawing/2014/main" id="{C5A30D84-9E64-595D-9488-C9A5528BD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5" name="Text Box 23">
            <a:extLst>
              <a:ext uri="{FF2B5EF4-FFF2-40B4-BE49-F238E27FC236}">
                <a16:creationId xmlns:a16="http://schemas.microsoft.com/office/drawing/2014/main" id="{4B8B711F-F51C-4826-421C-7687083BC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04813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Bohr’s Atom</a:t>
            </a:r>
          </a:p>
        </p:txBody>
      </p:sp>
      <p:sp>
        <p:nvSpPr>
          <p:cNvPr id="13344" name="Oval 32">
            <a:extLst>
              <a:ext uri="{FF2B5EF4-FFF2-40B4-BE49-F238E27FC236}">
                <a16:creationId xmlns:a16="http://schemas.microsoft.com/office/drawing/2014/main" id="{F589BDF9-8009-F2CE-DF1D-861875B1D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052513"/>
            <a:ext cx="142875" cy="144462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49" name="Oval 37">
            <a:extLst>
              <a:ext uri="{FF2B5EF4-FFF2-40B4-BE49-F238E27FC236}">
                <a16:creationId xmlns:a16="http://schemas.microsoft.com/office/drawing/2014/main" id="{04E481DB-1FD7-A5D0-4803-C825CEB90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516563"/>
            <a:ext cx="142875" cy="144462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53" name="Oval 41">
            <a:extLst>
              <a:ext uri="{FF2B5EF4-FFF2-40B4-BE49-F238E27FC236}">
                <a16:creationId xmlns:a16="http://schemas.microsoft.com/office/drawing/2014/main" id="{BADFE66A-9ECB-B9C7-87FC-B4CE8F772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941888"/>
            <a:ext cx="142875" cy="144462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3354" name="Text Box 42">
            <a:extLst>
              <a:ext uri="{FF2B5EF4-FFF2-40B4-BE49-F238E27FC236}">
                <a16:creationId xmlns:a16="http://schemas.microsoft.com/office/drawing/2014/main" id="{201BA972-5344-51BB-9777-F33D97959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125538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electrons in orbits</a:t>
            </a:r>
          </a:p>
        </p:txBody>
      </p:sp>
      <p:sp>
        <p:nvSpPr>
          <p:cNvPr id="13358" name="Text Box 46">
            <a:extLst>
              <a:ext uri="{FF2B5EF4-FFF2-40B4-BE49-F238E27FC236}">
                <a16:creationId xmlns:a16="http://schemas.microsoft.com/office/drawing/2014/main" id="{9E13A786-25FF-4951-A6B1-B834F418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860800"/>
            <a:ext cx="244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nucleus</a:t>
            </a:r>
          </a:p>
        </p:txBody>
      </p:sp>
      <p:sp>
        <p:nvSpPr>
          <p:cNvPr id="13362" name="Oval 50">
            <a:extLst>
              <a:ext uri="{FF2B5EF4-FFF2-40B4-BE49-F238E27FC236}">
                <a16:creationId xmlns:a16="http://schemas.microsoft.com/office/drawing/2014/main" id="{8EF6902E-D4AA-318D-6021-9576A767A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429000"/>
            <a:ext cx="142875" cy="144463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29 -0.23214 C -0.08212 -0.23491 -0.08212 -0.23838 -0.0816 -0.24092 C -0.08091 -0.24601 -0.07865 -0.25572 -0.07865 -0.25572 C -0.07223 -0.26728 -0.07223 -0.26867 -0.06059 -0.28208 C -0.0382 -0.30797 -0.01927 -0.35375 0.01007 -0.3519 C 0.02291 -0.35884 0.00625 -0.35098 0.01875 -0.35352 C 0.02066 -0.35445 0.02222 -0.35583 0.02343 -0.35607 C 0.0276 -0.35792 0.03003 -0.35722 0.03385 -0.35722 C 0.04531 -0.36624 0.03784 -0.36231 0.05 -0.36439 C 0.05382 -0.36439 0.06128 -0.36601 0.06146 -0.36647 C 0.06336 -0.36763 0.0651 -0.36948 0.06736 -0.36994 C 0.06875 -0.37063 0.07048 -0.36901 0.07152 -0.36948 C 0.07864 -0.37202 0.08455 -0.37896 0.09149 -0.3815 C 0.09531 -0.38266 0.10607 -0.38104 0.11076 -0.38081 C 0.11736 -0.38427 0.12673 -0.38497 0.1342 -0.38266 C 0.13889 -0.38196 0.1401 -0.38011 0.14409 -0.38011 C 0.15972 -0.38196 0.15069 -0.38381 0.16093 -0.37988 C 0.16961 -0.38173 0.17569 -0.38844 0.1842 -0.39005 C 0.18941 -0.39052 0.19548 -0.3889 0.20104 -0.38959 C 0.21632 -0.39098 0.21267 -0.39167 0.22899 -0.38566 C 0.23559 -0.38312 0.24201 -0.38589 0.24913 -0.38358 C 0.25711 -0.38774 0.27586 -0.38474 0.2835 -0.37826 C 0.29132 -0.37757 0.29896 -0.37364 0.30711 -0.37503 C 0.31232 -0.37572 0.31788 -0.37618 0.32274 -0.37618 C 0.3276 -0.37664 0.33593 -0.36878 0.33611 -0.36901 C 0.3401 -0.36878 0.35173 -0.3674 0.35503 -0.36578 C 0.35798 -0.3637 0.36371 -0.35884 0.36371 -0.35907 C 0.37309 -0.35792 0.37812 -0.35907 0.38593 -0.35352 C 0.38732 -0.35352 0.40434 -0.35098 0.40486 -0.35029 C 0.40972 -0.34612 0.41336 -0.33965 0.41753 -0.3341 C 0.42812 -0.32485 0.44114 -0.31884 0.45312 -0.31375 C 0.46093 -0.31029 0.46736 -0.30936 0.4743 -0.30427 C 0.50225 -0.30219 0.52048 -0.24046 0.54253 -0.21225 C 0.54861 -0.2074 0.55434 -0.20208 0.56024 -0.19722 C 0.56198 -0.19583 0.56493 -0.19352 0.5651 -0.19352 C 0.58003 -0.16531 0.57309 -0.1778 0.57986 -0.15768 C 0.58073 -0.14635 0.58455 -0.13572 0.58437 -0.12393 C 0.58455 -0.11491 0.58264 -0.10335 0.58073 -0.09456 C 0.57014 -0.083 0.55955 -0.07121 0.54843 -0.06011 C 0.54288 -0.05456 0.53402 -0.05318 0.52743 -0.05017 C 0.52031 -0.04693 0.51146 -0.04231 0.50434 -0.03768 C 0.49548 -0.0319 0.48611 -0.02612 0.47639 -0.02219 C 0.47205 -0.02057 0.46284 -0.0178 0.46267 -0.0178 C 0.45642 -0.01318 0.45191 -0.01156 0.44514 -0.00878 C 0.4375 -0.00601 0.4434 -0.0067 0.43368 -0.00138 C 0.41979 0.00648 0.40347 0.00925 0.38871 0.01434 C 0.3835 0.01573 0.36597 0.00833 0.36232 0.0081 C 0.3533 0.00717 0.34548 0.00255 0.3368 0.00116 C 0.32552 -0.00092 0.3184 -0.00069 0.30798 -0.00485 C 0.29896 -0.003 0.2908 -0.00208 0.28211 -0.00555 C 0.26545 -0.00231 0.27205 -0.00069 0.2618 -0.00485 C 0.246 -0.00231 0.23021 -0.00462 0.21458 -0.00624 C 0.21354 -0.00624 0.20208 -0.00809 0.20121 -0.00786 C 0.1908 -0.00601 0.18021 -0.0067 0.16944 -0.00786 C 0.15711 -0.00901 0.14045 -0.00601 0.12951 -0.01479 C 0.12048 -0.01826 0.11215 -0.02335 0.1033 -0.02659 C 0.096 -0.02913 0.08889 -0.03075 0.08246 -0.03583 C 0.07656 -0.03653 0.06944 -0.03653 0.06423 -0.04092 C 0.06163 -0.04323 0.05573 -0.04716 0.05607 -0.04763 C 0.04531 -0.04832 0.03802 -0.05387 0.0283 -0.05757 C 0.01944 -0.06173 0.01267 -0.0615 0.00521 -0.06774 C 0.0026 -0.06751 3.33333E-6 -0.06566 -0.00261 -0.06682 C -0.00539 -0.06751 -0.00695 -0.07121 -0.00903 -0.07352 C -0.01111 -0.07445 -0.01268 -0.07445 -0.01441 -0.0756 C -0.01615 -0.07676 -0.01736 -0.07792 -0.01875 -0.07861 C -0.0283 -0.07977 -0.01841 -0.07792 -0.03073 -0.08763 C -0.04775 -0.10127 -0.02361 -0.07537 -0.0415 -0.09479 C -0.04653 -0.09988 -0.05625 -0.11121 -0.05625 -0.11144 C -0.07674 -0.1267 -0.06285 -0.11491 -0.09584 -0.17225 C -0.09844 -0.17664 -0.09966 -0.18242 -0.10174 -0.18751 C -0.10295 -0.19144 -0.10539 -0.2 -0.10539 -0.2 C -0.10625 -0.20809 -0.10591 -0.21433 -0.10764 -0.22266 C -0.09983 -0.23977 -0.10903 -0.22104 -0.08368 -0.24994 C -0.08073 -0.25294 -0.07795 -0.25711 -0.07639 -0.26104 C -0.07535 -0.26312 -0.07587 -0.26751 -0.0757 -0.26774 " pathEditMode="relative" rAng="13757607" ptsTypes="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49" y="56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427 0.00139 C -0.53229 0.01619 -0.54549 -0.00254 -0.53611 0.01804 C -0.53438 0.02197 -0.52882 0.02983 -0.52899 0.0296 C -0.51823 0.03746 -0.50608 0.04162 -0.49514 0.05018 C -0.4632 0.06174 -0.44202 0.07723 -0.41215 0.07029 C -0.40261 0.07145 -0.39288 0.07029 -0.38386 0.06428 C -0.37361 0.06544 -0.35764 0.06058 -0.34861 0.05434 C -0.33646 0.05388 -0.33177 0.05041 -0.32118 0.04347 C -0.31233 0.04324 -0.30399 0.03769 -0.29566 0.03399 C -0.29063 0.03168 -0.28577 0.02914 -0.2809 0.02682 C -0.27847 0.02567 -0.27344 0.02289 -0.27361 0.02312 C -0.25955 0.02266 -0.27952 0.02405 -0.25261 0.01179 C -0.24774 0.00948 -0.24236 0.00971 -0.23802 0.00625 C -0.23195 0.00231 -0.22188 -0.00855 -0.21806 -0.01618 C -0.20573 -0.02427 -0.19445 -0.0363 -0.18299 -0.04601 C -0.16875 -0.05734 -0.15261 -0.06705 -0.14236 -0.08485 C -0.12934 -0.0941 -0.1224 -0.10728 -0.1125 -0.12115 C -0.1066 -0.12532 -0.10208 -0.13341 -0.0967 -0.13919 C -0.0882 -0.14844 -0.07917 -0.15676 -0.07066 -0.16601 C -0.06684 -0.17017 -0.06667 -0.17179 -0.06215 -0.17364 C -0.06024 -0.17456 -0.05816 -0.17433 -0.05695 -0.17595 C -0.05434 -0.17873 -0.05104 -0.18682 -0.05122 -0.18682 C -0.04393 -0.19144 -0.04792 -0.18797 -0.04115 -0.20046 C -0.03542 -0.21133 -0.02882 -0.21942 -0.02413 -0.23121 C -0.01615 -0.23977 -0.0158 -0.24532 -0.01111 -0.25919 C -0.00365 -0.28115 0.00295 -0.30312 0.0092 -0.32601 C 0.02014 -0.37734 0.02778 -0.40185 0.02864 -0.44647 C 0.02864 -0.4578 0.02378 -0.47375 0.02083 -0.48462 C 0.01875 -0.49225 0.01441 -0.50705 0.01423 -0.50728 C 0.01198 -0.51098 0.01024 -0.51607 0.00712 -0.51907 C 0.00573 -0.52023 0.00399 -0.52162 0.00295 -0.523 C -0.01111 -0.54589 0.00955 -0.51815 -0.00365 -0.53664 C -0.01215 -0.54867 -0.02465 -0.55884 -0.03524 -0.56716 C -0.06927 -0.58011 -0.10261 -0.60162 -0.13837 -0.59375 C -0.14045 -0.59422 -0.14827 -0.5956 -0.15139 -0.59468 C -0.15521 -0.59352 -0.16268 -0.59029 -0.16285 -0.59029 C -0.17552 -0.58982 -0.18542 -0.58636 -0.19583 -0.57503 C -0.20365 -0.57202 -0.20938 -0.56485 -0.21597 -0.55907 C -0.22274 -0.55352 -0.23056 -0.54913 -0.23524 -0.54034 C -0.23837 -0.53826 -0.24254 -0.53711 -0.24514 -0.53318 C -0.24688 -0.5311 -0.24792 -0.52832 -0.25 -0.52647 C -0.26024 -0.5163 -0.25295 -0.52855 -0.25903 -0.51699 C -0.26615 -0.51399 -0.27274 -0.50982 -0.27969 -0.50543 C -0.28872 -0.50058 -0.29011 -0.50427 -0.29879 -0.49549 C -0.30538 -0.49271 -0.31024 -0.49295 -0.31563 -0.4867 C -0.32327 -0.48416 -0.33854 -0.47121 -0.34288 -0.46266 C -0.35226 -0.45572 -0.36268 -0.45063 -0.37205 -0.44347 C -0.37986 -0.44347 -0.38299 -0.44 -0.38906 -0.43491 C -0.39358 -0.43121 -0.39913 -0.42936 -0.40295 -0.4252 C -0.41511 -0.41364 -0.42431 -0.39699 -0.43403 -0.38266 C -0.43524 -0.38127 -0.43698 -0.38127 -0.43854 -0.38011 C -0.44149 -0.37641 -0.44323 -0.3711 -0.44618 -0.36763 C -0.45781 -0.35283 -0.45174 -0.36347 -0.45781 -0.35237 C -0.46111 -0.34913 -0.46511 -0.34705 -0.46858 -0.34358 C -0.47014 -0.3415 -0.47118 -0.33849 -0.47292 -0.33664 C -0.47465 -0.33479 -0.47708 -0.33456 -0.47882 -0.33225 C -0.47986 -0.3311 -0.48542 -0.32 -0.48559 -0.31953 C -0.49063 -0.30936 -0.49636 -0.30058 -0.50174 -0.29086 C -0.50573 -0.28647 -0.5125 -0.27953 -0.5158 -0.27445 C -0.51893 -0.26959 -0.52049 -0.26289 -0.52274 -0.25734 C -0.52726 -0.24855 -0.53472 -0.23838 -0.53802 -0.22821 C -0.54236 -0.21318 -0.54618 -0.19769 -0.55018 -0.18242 C -0.55643 -0.15098 -0.56545 -0.12023 -0.56823 -0.08809 C -0.56875 -0.07838 -0.56458 -0.06612 -0.56441 -0.05572 C -0.55781 -0.03977 -0.55972 -0.0467 -0.55712 -0.03514 C -0.55608 -0.03306 -0.55469 -0.03144 -0.55399 -0.02913 C -0.55156 -0.02497 -0.54809 -0.01572 -0.54827 -0.01572 C -0.54306 -0.01086 -0.54149 -0.01017 -0.53698 -2.83237E-6 C -0.53629 0.00162 -0.53472 0.00532 -0.5349 0.00486 " pathEditMode="relative" rAng="28021296" ptsTypes="f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35" y="-262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3 0.00948 C 0.09636 0.01665 0.1125 0.02081 0.12605 0.03191 C 0.1375 0.04162 0.14844 0.05457 0.16025 0.06358 C 0.16875 0.07584 0.16441 0.07168 0.17171 0.07792 C 0.17205 0.08555 0.17379 0.08809 0.17796 0.09387 C 0.18073 0.10405 0.18941 0.11607 0.19098 0.12439 C 0.19184 0.13133 0.19167 0.13688 0.1948 0.14289 C 0.19497 0.14959 0.19844 0.16185 0.19844 0.16208 C 0.19896 0.17295 0.19966 0.18405 0.20243 0.19445 C 0.20139 0.20717 0.20278 0.21988 0.20191 0.2326 C 0.19844 0.25087 0.19358 0.26381 0.19879 0.28116 C 0.19914 0.28902 0.19948 0.29665 0.19983 0.30474 C 0.19983 0.30659 0.2 0.30867 0.20018 0.31075 C 0.20018 0.31214 0.20035 0.31653 0.20035 0.31676 C 0.19688 0.3378 0.1948 0.35884 0.19358 0.38035 C 0.19115 0.39584 0.18976 0.40694 0.19202 0.42243 C 0.17275 0.49988 0.18507 0.55052 0.13542 0.57734 C 0.13212 0.58266 0.12848 0.58728 0.12396 0.59168 C 0.11702 0.60439 0.10695 0.61526 0.09879 0.62705 C 0.09323 0.63514 0.08907 0.64902 0.08073 0.6541 C 0.07448 0.66474 0.07813 0.6615 0.07153 0.66543 C 0.0665 0.67491 0.05955 0.68462 0.05209 0.69156 C 0.04757 0.69942 0.03855 0.70543 0.03039 0.70613 C 0.02691 0.70636 0.02362 0.70566 0.02049 0.70566 C 0.01875 0.70543 0.01546 0.70543 0.01546 0.70566 C 0.00747 0.70798 -0.00295 0.71399 -0.01145 0.71329 C -0.02013 0.71607 -0.025 0.71861 -0.03385 0.71746 C -0.04635 0.71191 -0.05902 0.70636 -0.07135 0.70012 C -0.07951 0.69595 -0.08593 0.68763 -0.09392 0.68277 C -0.0993 0.67977 -0.10468 0.67699 -0.11007 0.67399 C -0.11145 0.67214 -0.1125 0.67052 -0.11371 0.6689 C -0.11527 0.66751 -0.11701 0.66682 -0.11805 0.66497 C -0.12118 0.66104 -0.12309 0.65457 -0.12621 0.6504 C -0.1302 0.64485 -0.13524 0.64046 -0.13923 0.63491 C -0.14288 0.62173 -0.15156 0.60902 -0.16111 0.60116 C -0.16823 0.58936 -0.17621 0.57942 -0.18333 0.56855 C -0.18541 0.56555 -0.18732 0.56208 -0.18941 0.55815 C -0.19132 0.55468 -0.19479 0.54636 -0.19479 0.54659 C -0.19531 0.54012 -0.19739 0.53595 -0.19913 0.52948 C -0.19652 0.49248 -0.17673 0.45387 -0.18663 0.41942 C -0.18906 0.41087 -0.18767 0.40647 -0.19149 0.39838 C -0.19201 0.38913 -0.19236 0.38104 -0.19375 0.37225 C -0.19305 0.36162 -0.19444 0.35306 -0.1934 0.34196 C -0.17968 0.29225 -0.1684 0.24231 -0.15468 0.19306 C -0.15364 0.18936 -0.14913 0.18312 -0.14913 0.18381 C -0.14774 0.17919 -0.14583 0.17503 -0.14444 0.1704 C -0.14097 0.15861 -0.13819 0.14613 -0.1342 0.13457 C -0.13194 0.12786 -0.12795 0.12301 -0.12517 0.11699 C -0.12239 0.11075 -0.11961 0.10289 -0.11579 0.0978 C -0.11319 0.0948 -0.10746 0.09064 -0.1052 0.08855 C -0.08906 0.07306 -0.06996 0.06335 -0.05034 0.0541 C -0.04114 0.04971 -0.03698 0.04532 -0.02864 0.03838 C -0.02448 0.03491 -0.01041 0.02936 -0.0059 0.02682 C 0.0125 0.01618 0.04445 0.00439 0.0658 0.01225 C 0.08004 0.0178 0.0941 0.02428 0.10816 0.03006 " pathEditMode="relative" rAng="22649326" ptsTypes="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350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43 -0.11607 C 0.60712 -0.1133 0.60868 -0.11052 0.6092 -0.10752 C 0.61025 -0.10289 0.61129 -0.09318 0.61129 -0.09249 C 0.60955 -0.07792 0.6099 -0.07723 0.60382 -0.05781 C 0.59254 -0.02197 0.59132 0.03005 0.56441 0.04624 C 0.55504 0.06057 0.56754 0.043 0.55677 0.05318 C 0.55556 0.05456 0.55486 0.05641 0.55347 0.05826 C 0.55052 0.06196 0.54827 0.06289 0.54479 0.06497 C 0.5375 0.08023 0.54306 0.07237 0.53281 0.08092 C 0.52934 0.08393 0.52327 0.08948 0.52309 0.08971 C 0.52188 0.09202 0.52101 0.09456 0.5191 0.09618 C 0.51806 0.0978 0.51632 0.09734 0.51511 0.09896 C 0.5099 0.1052 0.5066 0.11514 0.50139 0.12092 C 0.49809 0.12462 0.4882 0.12948 0.48386 0.13202 C 0.479 0.13942 0.47084 0.14497 0.46354 0.14797 C 0.4592 0.14982 0.45747 0.1489 0.45365 0.15167 C 0.44045 0.16231 0.44948 0.15884 0.43854 0.16185 C 0.43177 0.16786 0.42847 0.1778 0.42136 0.18404 C 0.41684 0.18774 0.41094 0.19005 0.4059 0.19352 C 0.39306 0.2037 0.39636 0.20231 0.37986 0.2067 C 0.37292 0.20832 0.36823 0.21479 0.36129 0.21618 C 0.35521 0.22566 0.33768 0.23399 0.32847 0.23306 C 0.32101 0.23699 0.3132 0.23815 0.30643 0.24323 C 0.30191 0.2474 0.29722 0.25133 0.29271 0.25433 C 0.28854 0.25734 0.27847 0.25595 0.2783 0.25595 C 0.27465 0.2578 0.26406 0.26335 0.26025 0.26404 C 0.25695 0.26451 0.25035 0.26266 0.25018 0.26289 C 0.24167 0.26774 0.23733 0.27237 0.22882 0.27121 C 0.22726 0.27214 0.21146 0.28 0.21077 0.27977 C 0.20504 0.27884 0.19948 0.27537 0.19393 0.27283 C 0.18125 0.27144 0.16754 0.27375 0.15486 0.27607 C 0.14688 0.27792 0.14115 0.28046 0.13316 0.28023 C 0.10729 0.29526 0.07031 0.25017 0.04115 0.23838 C 0.03438 0.23745 0.02726 0.23583 0.01997 0.2356 C 0.0184 0.23514 0.01493 0.23468 0.01476 0.23491 C -0.0085 0.21896 0.00209 0.22635 -0.01059 0.21133 C -0.0151 0.20208 -0.02239 0.19491 -0.02621 0.18474 C -0.02951 0.17641 -0.03125 0.16462 -0.03264 0.15583 C -0.02691 0.13919 -0.02118 0.12254 -0.01528 0.10589 C -0.01215 0.09803 -0.00434 0.09109 0.00035 0.08485 C 0.00538 0.07722 0.01198 0.06797 0.01667 0.05919 C 0.0224 0.04925 0.02917 0.03815 0.03646 0.02936 C 0.03976 0.02497 0.04705 0.01711 0.04705 0.01734 C 0.05122 0.00925 0.05486 0.00485 0.0599 -0.00139 C 0.0658 -0.00902 0.06077 -0.00509 0.06754 -0.01526 C 0.07743 -0.03075 0.09115 -0.04232 0.10261 -0.05526 C 0.10677 -0.06058 0.12483 -0.06428 0.1283 -0.06613 C 0.13663 -0.07099 0.14514 -0.07145 0.15365 -0.07492 C 0.16406 -0.08023 0.17066 -0.0844 0.18143 -0.08717 C 0.18872 -0.09388 0.19584 -0.09966 0.20469 -0.10174 C 0.21858 -0.11422 0.21215 -0.11191 0.2224 -0.11445 C 0.23577 -0.12601 0.25087 -0.13341 0.26528 -0.14128 C 0.26615 -0.14151 0.27709 -0.14706 0.27778 -0.14775 C 0.28663 -0.15561 0.29636 -0.16139 0.30608 -0.16648 C 0.31754 -0.17295 0.3316 -0.18544 0.34427 -0.18405 C 0.35365 -0.18636 0.3625 -0.18706 0.3717 -0.1896 C 0.379 -0.19122 0.38594 -0.19399 0.39358 -0.19376 C 0.39896 -0.19654 0.40521 -0.20023 0.41129 -0.19977 C 0.41441 -0.19954 0.42118 -0.19908 0.42084 -0.19862 C 0.43056 -0.20393 0.43906 -0.20347 0.44913 -0.20601 C 0.45834 -0.2081 0.46441 -0.21226 0.47309 -0.2111 C 0.47535 -0.21295 0.47726 -0.21549 0.47986 -0.21619 C 0.48247 -0.21665 0.48507 -0.21434 0.48785 -0.21434 C 0.48976 -0.21411 0.49132 -0.21549 0.4934 -0.21573 C 0.49514 -0.21596 0.49688 -0.21526 0.49844 -0.21503 C 0.50712 -0.22035 0.49775 -0.21596 0.51198 -0.21457 C 0.53195 -0.21249 0.50156 -0.22104 0.52413 -0.2148 C 0.53038 -0.21295 0.54271 -0.20856 0.54271 -0.20856 C 0.56615 -0.20694 0.54983 -0.20902 0.59844 -0.17758 C 0.60243 -0.17549 0.60556 -0.17064 0.60903 -0.16717 C 0.61163 -0.16463 0.61667 -0.15885 0.61667 -0.15862 C 0.62014 -0.15168 0.62205 -0.14567 0.62587 -0.13966 C 0.62483 -0.11954 0.62656 -0.14197 0.61372 -0.10035 C 0.61233 -0.09596 0.61111 -0.09087 0.61094 -0.08601 C 0.61094 -0.08393 0.61285 -0.0807 0.6125 -0.08023 " pathEditMode="relative" rAng="1362794" ptsTypes="ffffffffffffffff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14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3" grpId="0" animBg="1"/>
      <p:bldP spid="133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Oval 12">
            <a:extLst>
              <a:ext uri="{FF2B5EF4-FFF2-40B4-BE49-F238E27FC236}">
                <a16:creationId xmlns:a16="http://schemas.microsoft.com/office/drawing/2014/main" id="{F677C6F8-F929-D28A-6BD1-D31DBCF74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1557338"/>
            <a:ext cx="3816350" cy="3743325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2F848137-0106-7B70-A9A7-ED96DEFB9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HELIUM ATOM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78319AF1-BE67-6424-CD2B-D1D17647B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2131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D740AE89-210F-CBDE-EF88-AABE8BADB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781300"/>
            <a:ext cx="576262" cy="57626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 b="1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4344" name="Oval 8">
            <a:extLst>
              <a:ext uri="{FF2B5EF4-FFF2-40B4-BE49-F238E27FC236}">
                <a16:creationId xmlns:a16="http://schemas.microsoft.com/office/drawing/2014/main" id="{54B8B672-A574-00D8-6293-0EFEEFEFE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429000"/>
            <a:ext cx="576262" cy="57626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 b="1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45E7259B-8460-BBE5-9943-5468BC288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92417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346" name="Oval 10">
            <a:extLst>
              <a:ext uri="{FF2B5EF4-FFF2-40B4-BE49-F238E27FC236}">
                <a16:creationId xmlns:a16="http://schemas.microsoft.com/office/drawing/2014/main" id="{28906997-796F-8D28-6D45-02B102105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500438"/>
            <a:ext cx="576262" cy="5762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4347" name="Oval 11">
            <a:extLst>
              <a:ext uri="{FF2B5EF4-FFF2-40B4-BE49-F238E27FC236}">
                <a16:creationId xmlns:a16="http://schemas.microsoft.com/office/drawing/2014/main" id="{DCF9C0BF-E7D1-A0A9-48FE-DE8F4537A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997200"/>
            <a:ext cx="576263" cy="5762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087C2225-90B1-A27D-DB8A-9C25F294A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989138"/>
            <a:ext cx="2376488" cy="12239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2DF7587-6FE8-FA8A-AE65-68C7711BC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48431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proton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48A209B0-4659-4D42-4164-532CC9592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868863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electron</a:t>
            </a: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11365029-CE3F-0B19-8940-3A425FB40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3860800"/>
            <a:ext cx="863600" cy="79216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846771F8-B8C8-627D-08B4-F0816CA35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72440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neutron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1D4535DF-7564-A9A7-B6F0-58932D3A0D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6463" y="3860800"/>
            <a:ext cx="1943100" cy="8636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B4AD237D-D5A8-6355-6F85-553BDC187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1268413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Shell</a:t>
            </a:r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DBEF80F0-699D-8908-E168-E5D889D063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4888" y="1700213"/>
            <a:ext cx="1079500" cy="3603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8" name="Text Box 32">
            <a:extLst>
              <a:ext uri="{FF2B5EF4-FFF2-40B4-BE49-F238E27FC236}">
                <a16:creationId xmlns:a16="http://schemas.microsoft.com/office/drawing/2014/main" id="{E15ADBBB-0344-E9D4-132B-1AFFEA7FC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589588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What do these particles consist 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3" grpId="0"/>
      <p:bldP spid="14355" grpId="0"/>
      <p:bldP spid="143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3" name="Text Box 33">
            <a:extLst>
              <a:ext uri="{FF2B5EF4-FFF2-40B4-BE49-F238E27FC236}">
                <a16:creationId xmlns:a16="http://schemas.microsoft.com/office/drawing/2014/main" id="{56328675-D9AA-69C6-9085-C8159B66A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5527" name="Text Box 167">
            <a:extLst>
              <a:ext uri="{FF2B5EF4-FFF2-40B4-BE49-F238E27FC236}">
                <a16:creationId xmlns:a16="http://schemas.microsoft.com/office/drawing/2014/main" id="{1C452752-9D4F-D2D2-D9D9-11E18854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844675"/>
            <a:ext cx="172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5528" name="Text Box 168">
            <a:extLst>
              <a:ext uri="{FF2B5EF4-FFF2-40B4-BE49-F238E27FC236}">
                <a16:creationId xmlns:a16="http://schemas.microsoft.com/office/drawing/2014/main" id="{4528952B-4F3E-2C12-B1BD-ED7E571B5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98913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Particle</a:t>
            </a:r>
          </a:p>
        </p:txBody>
      </p:sp>
      <p:sp>
        <p:nvSpPr>
          <p:cNvPr id="15542" name="Text Box 182">
            <a:extLst>
              <a:ext uri="{FF2B5EF4-FFF2-40B4-BE49-F238E27FC236}">
                <a16:creationId xmlns:a16="http://schemas.microsoft.com/office/drawing/2014/main" id="{8D163986-4F24-5435-82E8-A6A27A70B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85273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accent1"/>
                </a:solidFill>
                <a:latin typeface="Comic Sans MS" panose="030F0702030302020204" pitchFamily="66" charset="0"/>
              </a:rPr>
              <a:t>proton</a:t>
            </a:r>
          </a:p>
        </p:txBody>
      </p:sp>
      <p:sp>
        <p:nvSpPr>
          <p:cNvPr id="15543" name="Text Box 183">
            <a:extLst>
              <a:ext uri="{FF2B5EF4-FFF2-40B4-BE49-F238E27FC236}">
                <a16:creationId xmlns:a16="http://schemas.microsoft.com/office/drawing/2014/main" id="{B0278D8C-E6EE-7B94-16ED-07B532101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71633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CC"/>
                </a:solidFill>
                <a:latin typeface="Comic Sans MS" panose="030F0702030302020204" pitchFamily="66" charset="0"/>
              </a:rPr>
              <a:t>neutron</a:t>
            </a:r>
          </a:p>
        </p:txBody>
      </p:sp>
      <p:sp>
        <p:nvSpPr>
          <p:cNvPr id="15544" name="Text Box 184">
            <a:extLst>
              <a:ext uri="{FF2B5EF4-FFF2-40B4-BE49-F238E27FC236}">
                <a16:creationId xmlns:a16="http://schemas.microsoft.com/office/drawing/2014/main" id="{F596EFB6-9BE2-0167-5B37-3FCB3CD7A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581525"/>
            <a:ext cx="2160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electron</a:t>
            </a:r>
          </a:p>
        </p:txBody>
      </p:sp>
      <p:sp>
        <p:nvSpPr>
          <p:cNvPr id="15545" name="Text Box 185">
            <a:extLst>
              <a:ext uri="{FF2B5EF4-FFF2-40B4-BE49-F238E27FC236}">
                <a16:creationId xmlns:a16="http://schemas.microsoft.com/office/drawing/2014/main" id="{F742EAA1-36D0-4FE9-4422-888C888D5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989138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Charge</a:t>
            </a:r>
          </a:p>
        </p:txBody>
      </p:sp>
      <p:sp>
        <p:nvSpPr>
          <p:cNvPr id="15546" name="Text Box 186">
            <a:extLst>
              <a:ext uri="{FF2B5EF4-FFF2-40B4-BE49-F238E27FC236}">
                <a16:creationId xmlns:a16="http://schemas.microsoft.com/office/drawing/2014/main" id="{FD251C48-3478-0043-5CFC-E4E5DDD87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852738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accent1"/>
                </a:solidFill>
                <a:latin typeface="Comic Sans MS" panose="030F0702030302020204" pitchFamily="66" charset="0"/>
              </a:rPr>
              <a:t>+ ve charge</a:t>
            </a:r>
          </a:p>
        </p:txBody>
      </p:sp>
      <p:sp>
        <p:nvSpPr>
          <p:cNvPr id="15547" name="Text Box 187">
            <a:extLst>
              <a:ext uri="{FF2B5EF4-FFF2-40B4-BE49-F238E27FC236}">
                <a16:creationId xmlns:a16="http://schemas.microsoft.com/office/drawing/2014/main" id="{E3DF050D-41E3-9029-0EC5-BE489842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581525"/>
            <a:ext cx="2592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-ve charge</a:t>
            </a:r>
          </a:p>
        </p:txBody>
      </p:sp>
      <p:sp>
        <p:nvSpPr>
          <p:cNvPr id="15548" name="Text Box 188">
            <a:extLst>
              <a:ext uri="{FF2B5EF4-FFF2-40B4-BE49-F238E27FC236}">
                <a16:creationId xmlns:a16="http://schemas.microsoft.com/office/drawing/2014/main" id="{A598F752-3183-9E8A-58AF-40534223C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716338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CC"/>
                </a:solidFill>
                <a:latin typeface="Comic Sans MS" panose="030F0702030302020204" pitchFamily="66" charset="0"/>
              </a:rPr>
              <a:t>No charge</a:t>
            </a:r>
          </a:p>
        </p:txBody>
      </p:sp>
      <p:sp>
        <p:nvSpPr>
          <p:cNvPr id="15549" name="Text Box 189">
            <a:extLst>
              <a:ext uri="{FF2B5EF4-FFF2-40B4-BE49-F238E27FC236}">
                <a16:creationId xmlns:a16="http://schemas.microsoft.com/office/drawing/2014/main" id="{6A69B975-7984-BB6C-9F95-48661D926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85273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550" name="Text Box 190">
            <a:extLst>
              <a:ext uri="{FF2B5EF4-FFF2-40B4-BE49-F238E27FC236}">
                <a16:creationId xmlns:a16="http://schemas.microsoft.com/office/drawing/2014/main" id="{88BCA7F9-C975-41FF-B765-B4BD16E7D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71633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CC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551" name="Text Box 191">
            <a:extLst>
              <a:ext uri="{FF2B5EF4-FFF2-40B4-BE49-F238E27FC236}">
                <a16:creationId xmlns:a16="http://schemas.microsoft.com/office/drawing/2014/main" id="{D4ECE025-B427-2F5A-E0CE-48B0B5C28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58152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nil</a:t>
            </a:r>
          </a:p>
        </p:txBody>
      </p:sp>
      <p:sp>
        <p:nvSpPr>
          <p:cNvPr id="15552" name="Text Box 192">
            <a:extLst>
              <a:ext uri="{FF2B5EF4-FFF2-40B4-BE49-F238E27FC236}">
                <a16:creationId xmlns:a16="http://schemas.microsoft.com/office/drawing/2014/main" id="{5BBC75D3-032A-5875-DDCE-7C665302F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98913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Mass</a:t>
            </a:r>
          </a:p>
        </p:txBody>
      </p:sp>
      <p:sp>
        <p:nvSpPr>
          <p:cNvPr id="15553" name="Line 193">
            <a:extLst>
              <a:ext uri="{FF2B5EF4-FFF2-40B4-BE49-F238E27FC236}">
                <a16:creationId xmlns:a16="http://schemas.microsoft.com/office/drawing/2014/main" id="{51A85C95-1390-AC6C-D24C-945C6EAD8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1989138"/>
            <a:ext cx="0" cy="33115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4" name="Line 194">
            <a:extLst>
              <a:ext uri="{FF2B5EF4-FFF2-40B4-BE49-F238E27FC236}">
                <a16:creationId xmlns:a16="http://schemas.microsoft.com/office/drawing/2014/main" id="{CC22A0AE-101A-75BE-62C2-0BA960EF7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1989138"/>
            <a:ext cx="0" cy="33115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5" name="Line 195">
            <a:extLst>
              <a:ext uri="{FF2B5EF4-FFF2-40B4-BE49-F238E27FC236}">
                <a16:creationId xmlns:a16="http://schemas.microsoft.com/office/drawing/2014/main" id="{24AB644E-9F25-F576-8A4B-37D7C9CB5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1989138"/>
            <a:ext cx="0" cy="33115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6" name="Line 196">
            <a:extLst>
              <a:ext uri="{FF2B5EF4-FFF2-40B4-BE49-F238E27FC236}">
                <a16:creationId xmlns:a16="http://schemas.microsoft.com/office/drawing/2014/main" id="{82CEFD51-B136-7FBF-8AC2-6B581436C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1989138"/>
            <a:ext cx="0" cy="33115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7" name="Line 197">
            <a:extLst>
              <a:ext uri="{FF2B5EF4-FFF2-40B4-BE49-F238E27FC236}">
                <a16:creationId xmlns:a16="http://schemas.microsoft.com/office/drawing/2014/main" id="{12EFD7E5-EDE1-EA32-9EAF-902276A874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1989138"/>
            <a:ext cx="63373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8" name="Line 198">
            <a:extLst>
              <a:ext uri="{FF2B5EF4-FFF2-40B4-BE49-F238E27FC236}">
                <a16:creationId xmlns:a16="http://schemas.microsoft.com/office/drawing/2014/main" id="{B8DA2E3F-DD9B-089F-C0E5-FD8D870AA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5300663"/>
            <a:ext cx="63373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0" name="Line 200">
            <a:extLst>
              <a:ext uri="{FF2B5EF4-FFF2-40B4-BE49-F238E27FC236}">
                <a16:creationId xmlns:a16="http://schemas.microsoft.com/office/drawing/2014/main" id="{27488BD6-7CDD-02B7-00D5-ECD6729F4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781300"/>
            <a:ext cx="6337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1" name="Line 201">
            <a:extLst>
              <a:ext uri="{FF2B5EF4-FFF2-40B4-BE49-F238E27FC236}">
                <a16:creationId xmlns:a16="http://schemas.microsoft.com/office/drawing/2014/main" id="{F1122EBB-AABA-0D75-9EAE-DF37BD2B2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3644900"/>
            <a:ext cx="6337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2" name="Line 202">
            <a:extLst>
              <a:ext uri="{FF2B5EF4-FFF2-40B4-BE49-F238E27FC236}">
                <a16:creationId xmlns:a16="http://schemas.microsoft.com/office/drawing/2014/main" id="{88478F96-8015-0EA8-99CF-DCA05CFFB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4437063"/>
            <a:ext cx="6337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47" grpId="0"/>
      <p:bldP spid="15548" grpId="0"/>
      <p:bldP spid="15549" grpId="0"/>
      <p:bldP spid="15550" grpId="0"/>
      <p:bldP spid="155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>
            <a:extLst>
              <a:ext uri="{FF2B5EF4-FFF2-40B4-BE49-F238E27FC236}">
                <a16:creationId xmlns:a16="http://schemas.microsoft.com/office/drawing/2014/main" id="{1F50F58D-3909-2B4A-45F0-E26BCB2C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EFE3046C-ADA3-06CB-95E2-BFD30C850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060575"/>
            <a:ext cx="4392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 number of protons in an atom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6CA92496-C4C8-181A-529F-AE416FC45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076700"/>
            <a:ext cx="338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 number of protons and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neutrons in an atom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C8C46517-9DAF-0940-4A24-CB09E6A0C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36004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He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D098BC25-31D1-29BE-6C9F-31A36EE42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484313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6B8DD3CE-9A9A-5AC7-49BF-42E0EA606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500438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75C873F7-C2FE-18C7-A94E-483E234EE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644900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rgbClr val="FF3300"/>
                </a:solidFill>
                <a:latin typeface="Comic Sans MS" panose="030F0702030302020204" pitchFamily="66" charset="0"/>
              </a:rPr>
              <a:t>Atomic mass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C22C4954-CBB2-76DF-E3D0-E3B0BEB9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628775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rgbClr val="FF3300"/>
                </a:solidFill>
                <a:latin typeface="Comic Sans MS" panose="030F0702030302020204" pitchFamily="66" charset="0"/>
              </a:rPr>
              <a:t>Atomic number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E59B1B8B-3634-3E67-E199-3FC34A25A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7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number of electrons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number of protons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5" grpId="0"/>
      <p:bldP spid="16400" grpId="0"/>
      <p:bldP spid="16401" grpId="0"/>
      <p:bldP spid="164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7B58C9FE-BDCC-F787-924B-BDCA49E7C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6AFD310F-8C27-7393-C523-D7E71BDC2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341438"/>
            <a:ext cx="7488238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Electrons are arranged in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Energy Levels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or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Shells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around the nucleus of an atom.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80B6009B-DE91-7A7A-D36E-ACDC5589A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141663"/>
            <a:ext cx="7559675" cy="231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first shell		a maximum of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electrons</a:t>
            </a:r>
          </a:p>
          <a:p>
            <a:pPr>
              <a:lnSpc>
                <a:spcPct val="2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second shell		a maximum of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electrons</a:t>
            </a:r>
          </a:p>
          <a:p>
            <a:pPr>
              <a:lnSpc>
                <a:spcPct val="20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third shell		a maximum of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electrons</a:t>
            </a: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85E89424-C557-0481-049F-353721FC9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3429000"/>
            <a:ext cx="9366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FDB54FBF-EB39-F0FA-3D7F-174F0B0E1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4221163"/>
            <a:ext cx="9366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61C4091B-5131-728A-BD8A-8E309F711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5157788"/>
            <a:ext cx="9366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AF54C82D-F6F8-35DC-1A49-5CFE0FE09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3A49B8BD-097F-0095-12D0-BD438E9E1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12875"/>
            <a:ext cx="80645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There are two ways to represent the atomic structure of an element or compound;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4B3A685B-28A8-A19B-7FDF-24FA5FB0E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16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1.	Electronic Configuration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36BEDDB8-B67C-F3E5-63D0-2B1A1A08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2.	Dot &amp; Cross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0BEFD3BE-5A9B-83C4-8FDB-162A89175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ELECTRONIC CONFIGURATION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C36B5ED5-67F5-64E9-680D-963718F1E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8388350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With electronic configuration elements are represented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numerically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by the number of electrons in their shells and number of shells.  For example;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5A2126D6-8FF6-867E-E5F4-0FAA862FA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581525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b="1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0BBE3F9F-289E-3C9E-9E96-4DCCDAF0E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6449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Nitrogen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9D5A22F8-119D-F25D-1AD6-025EA2430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4370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C4291037-9D9C-064C-AD96-B719D6E6B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5445125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AE3E5D92-52C4-5218-558E-6BFCD041E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508500"/>
            <a:ext cx="23034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  <a:latin typeface="Comic Sans MS" panose="030F0702030302020204" pitchFamily="66" charset="0"/>
              </a:rPr>
              <a:t>2 in 1</a:t>
            </a:r>
            <a:r>
              <a:rPr lang="en-GB" altLang="en-US" sz="2400" b="1" baseline="30000">
                <a:solidFill>
                  <a:srgbClr val="CCFF66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2400" b="1">
                <a:solidFill>
                  <a:srgbClr val="CCFF66"/>
                </a:solidFill>
                <a:latin typeface="Comic Sans MS" panose="030F0702030302020204" pitchFamily="66" charset="0"/>
              </a:rPr>
              <a:t> shell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5 in 2</a:t>
            </a:r>
            <a:r>
              <a:rPr lang="en-GB" altLang="en-US" sz="2400" b="1" baseline="30000">
                <a:solidFill>
                  <a:srgbClr val="FF3300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 shell</a:t>
            </a: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E9A9F6A3-772C-5BFB-7C84-B55E13780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16338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configuration =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2 , 5</a:t>
            </a:r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0219B456-22E8-B00F-F7DF-C9F308D8F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3933825"/>
            <a:ext cx="431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3" name="Text Box 21">
            <a:extLst>
              <a:ext uri="{FF2B5EF4-FFF2-40B4-BE49-F238E27FC236}">
                <a16:creationId xmlns:a16="http://schemas.microsoft.com/office/drawing/2014/main" id="{7FDA6836-B765-7FFA-797E-C45AC2884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DD762E92-6BD9-BDA1-7912-75A494CBF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724400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 =  7</a:t>
            </a:r>
          </a:p>
        </p:txBody>
      </p:sp>
      <p:sp>
        <p:nvSpPr>
          <p:cNvPr id="18455" name="Oval 23">
            <a:extLst>
              <a:ext uri="{FF2B5EF4-FFF2-40B4-BE49-F238E27FC236}">
                <a16:creationId xmlns:a16="http://schemas.microsoft.com/office/drawing/2014/main" id="{DB3D94CF-1051-C62D-F3C0-F566754C9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652963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6" name="Oval 24">
            <a:extLst>
              <a:ext uri="{FF2B5EF4-FFF2-40B4-BE49-F238E27FC236}">
                <a16:creationId xmlns:a16="http://schemas.microsoft.com/office/drawing/2014/main" id="{89F7CC69-5430-C9F1-CCF0-00158D78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292600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7E6B7D76-F158-E2CB-2A89-30C0E2C7D4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8625" y="4508500"/>
            <a:ext cx="1871663" cy="2159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50" grpId="0"/>
      <p:bldP spid="18451" grpId="0"/>
      <p:bldP spid="184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>
            <a:extLst>
              <a:ext uri="{FF2B5EF4-FFF2-40B4-BE49-F238E27FC236}">
                <a16:creationId xmlns:a16="http://schemas.microsoft.com/office/drawing/2014/main" id="{E24B2E72-54EF-BF63-69FE-1319B31A7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ELECTRONIC CONFIGURATION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68A2A368-9748-39A4-64DA-399565A0B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Write the electronic configuration for the following elements;</a:t>
            </a:r>
          </a:p>
        </p:txBody>
      </p:sp>
      <p:sp>
        <p:nvSpPr>
          <p:cNvPr id="20601" name="Text Box 121">
            <a:extLst>
              <a:ext uri="{FF2B5EF4-FFF2-40B4-BE49-F238E27FC236}">
                <a16:creationId xmlns:a16="http://schemas.microsoft.com/office/drawing/2014/main" id="{3E96F8EB-426D-1164-CC08-D1B3C5958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8527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Ca</a:t>
            </a:r>
          </a:p>
        </p:txBody>
      </p:sp>
      <p:sp>
        <p:nvSpPr>
          <p:cNvPr id="20602" name="Text Box 122">
            <a:extLst>
              <a:ext uri="{FF2B5EF4-FFF2-40B4-BE49-F238E27FC236}">
                <a16:creationId xmlns:a16="http://schemas.microsoft.com/office/drawing/2014/main" id="{ED940AAA-9522-0741-B59B-A0C67339E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7813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0603" name="Text Box 123">
            <a:extLst>
              <a:ext uri="{FF2B5EF4-FFF2-40B4-BE49-F238E27FC236}">
                <a16:creationId xmlns:a16="http://schemas.microsoft.com/office/drawing/2014/main" id="{831B1A0B-4F63-57F2-36E3-776DD8619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6529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Cl</a:t>
            </a:r>
          </a:p>
        </p:txBody>
      </p:sp>
      <p:sp>
        <p:nvSpPr>
          <p:cNvPr id="20604" name="Text Box 124">
            <a:extLst>
              <a:ext uri="{FF2B5EF4-FFF2-40B4-BE49-F238E27FC236}">
                <a16:creationId xmlns:a16="http://schemas.microsoft.com/office/drawing/2014/main" id="{C26F1C5E-A35D-BBB1-9918-60203C100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6529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Si</a:t>
            </a:r>
          </a:p>
        </p:txBody>
      </p:sp>
      <p:sp>
        <p:nvSpPr>
          <p:cNvPr id="20605" name="Text Box 125">
            <a:extLst>
              <a:ext uri="{FF2B5EF4-FFF2-40B4-BE49-F238E27FC236}">
                <a16:creationId xmlns:a16="http://schemas.microsoft.com/office/drawing/2014/main" id="{9BD06736-1489-1D65-8547-52C74E306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781300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Na</a:t>
            </a:r>
          </a:p>
        </p:txBody>
      </p:sp>
      <p:sp>
        <p:nvSpPr>
          <p:cNvPr id="20606" name="Text Box 126">
            <a:extLst>
              <a:ext uri="{FF2B5EF4-FFF2-40B4-BE49-F238E27FC236}">
                <a16:creationId xmlns:a16="http://schemas.microsoft.com/office/drawing/2014/main" id="{C4E77CDF-6218-1A1C-B3AC-7112FF0FB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636838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0607" name="Text Box 127">
            <a:extLst>
              <a:ext uri="{FF2B5EF4-FFF2-40B4-BE49-F238E27FC236}">
                <a16:creationId xmlns:a16="http://schemas.microsoft.com/office/drawing/2014/main" id="{163AECD0-EEF8-8678-4079-FB7A01CC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35756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20608" name="Text Box 128">
            <a:extLst>
              <a:ext uri="{FF2B5EF4-FFF2-40B4-BE49-F238E27FC236}">
                <a16:creationId xmlns:a16="http://schemas.microsoft.com/office/drawing/2014/main" id="{204D122A-BC21-39FA-4D64-0AE94CF8F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63683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0609" name="Text Box 129">
            <a:extLst>
              <a:ext uri="{FF2B5EF4-FFF2-40B4-BE49-F238E27FC236}">
                <a16:creationId xmlns:a16="http://schemas.microsoft.com/office/drawing/2014/main" id="{2840F3F2-E594-9185-8195-DC1652B0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2131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23</a:t>
            </a:r>
          </a:p>
        </p:txBody>
      </p:sp>
      <p:sp>
        <p:nvSpPr>
          <p:cNvPr id="20610" name="Text Box 130">
            <a:extLst>
              <a:ext uri="{FF2B5EF4-FFF2-40B4-BE49-F238E27FC236}">
                <a16:creationId xmlns:a16="http://schemas.microsoft.com/office/drawing/2014/main" id="{33388728-D410-C7E9-85A1-C5DA77314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63683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611" name="Text Box 131">
            <a:extLst>
              <a:ext uri="{FF2B5EF4-FFF2-40B4-BE49-F238E27FC236}">
                <a16:creationId xmlns:a16="http://schemas.microsoft.com/office/drawing/2014/main" id="{BA93AF85-4313-0C3B-2656-A1A633E30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508500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20612" name="Text Box 132">
            <a:extLst>
              <a:ext uri="{FF2B5EF4-FFF2-40B4-BE49-F238E27FC236}">
                <a16:creationId xmlns:a16="http://schemas.microsoft.com/office/drawing/2014/main" id="{4EFA10D6-719F-7065-9A77-256F9FE98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14166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20613" name="Text Box 133">
            <a:extLst>
              <a:ext uri="{FF2B5EF4-FFF2-40B4-BE49-F238E27FC236}">
                <a16:creationId xmlns:a16="http://schemas.microsoft.com/office/drawing/2014/main" id="{7CF21B11-33A1-A542-50CB-390C35A72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20614" name="Text Box 134">
            <a:extLst>
              <a:ext uri="{FF2B5EF4-FFF2-40B4-BE49-F238E27FC236}">
                <a16:creationId xmlns:a16="http://schemas.microsoft.com/office/drawing/2014/main" id="{6E1A4A85-F6AD-1636-1E89-A8C91F765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508500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0615" name="Text Box 135">
            <a:extLst>
              <a:ext uri="{FF2B5EF4-FFF2-40B4-BE49-F238E27FC236}">
                <a16:creationId xmlns:a16="http://schemas.microsoft.com/office/drawing/2014/main" id="{69C5FB26-527A-01FF-D0CC-5B8DF0D66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50133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28</a:t>
            </a:r>
          </a:p>
        </p:txBody>
      </p:sp>
      <p:sp>
        <p:nvSpPr>
          <p:cNvPr id="20616" name="Text Box 136">
            <a:extLst>
              <a:ext uri="{FF2B5EF4-FFF2-40B4-BE49-F238E27FC236}">
                <a16:creationId xmlns:a16="http://schemas.microsoft.com/office/drawing/2014/main" id="{E60FAB35-7C55-CB70-8E10-56610B679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6529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0617" name="Text Box 137">
            <a:extLst>
              <a:ext uri="{FF2B5EF4-FFF2-40B4-BE49-F238E27FC236}">
                <a16:creationId xmlns:a16="http://schemas.microsoft.com/office/drawing/2014/main" id="{D9797531-C9A7-9E60-2FEF-EA2C65A03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494188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0618" name="Text Box 138">
            <a:extLst>
              <a:ext uri="{FF2B5EF4-FFF2-40B4-BE49-F238E27FC236}">
                <a16:creationId xmlns:a16="http://schemas.microsoft.com/office/drawing/2014/main" id="{E9D05606-167B-F8EC-4B8D-F1AC02DD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45085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0619" name="Text Box 139">
            <a:extLst>
              <a:ext uri="{FF2B5EF4-FFF2-40B4-BE49-F238E27FC236}">
                <a16:creationId xmlns:a16="http://schemas.microsoft.com/office/drawing/2014/main" id="{05ED6705-FEDF-1BB4-D271-13FA5E15D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92417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0620" name="Text Box 140">
            <a:extLst>
              <a:ext uri="{FF2B5EF4-FFF2-40B4-BE49-F238E27FC236}">
                <a16:creationId xmlns:a16="http://schemas.microsoft.com/office/drawing/2014/main" id="{BDEA0164-A148-2B32-12E3-5DE10FEAB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92417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20621" name="Text Box 141">
            <a:extLst>
              <a:ext uri="{FF2B5EF4-FFF2-40B4-BE49-F238E27FC236}">
                <a16:creationId xmlns:a16="http://schemas.microsoft.com/office/drawing/2014/main" id="{A3C5B5B1-8199-5D95-1430-5AEDCD90D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92417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0622" name="Text Box 142">
            <a:extLst>
              <a:ext uri="{FF2B5EF4-FFF2-40B4-BE49-F238E27FC236}">
                <a16:creationId xmlns:a16="http://schemas.microsoft.com/office/drawing/2014/main" id="{78B282D7-9B04-CACF-AD1A-B3739C974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24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d)</a:t>
            </a:r>
          </a:p>
        </p:txBody>
      </p:sp>
      <p:sp>
        <p:nvSpPr>
          <p:cNvPr id="20623" name="Text Box 143">
            <a:extLst>
              <a:ext uri="{FF2B5EF4-FFF2-40B4-BE49-F238E27FC236}">
                <a16:creationId xmlns:a16="http://schemas.microsoft.com/office/drawing/2014/main" id="{B2647B7D-CED4-6D6E-9461-0824F511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724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e)</a:t>
            </a:r>
          </a:p>
        </p:txBody>
      </p:sp>
      <p:sp>
        <p:nvSpPr>
          <p:cNvPr id="20624" name="Text Box 144">
            <a:extLst>
              <a:ext uri="{FF2B5EF4-FFF2-40B4-BE49-F238E27FC236}">
                <a16:creationId xmlns:a16="http://schemas.microsoft.com/office/drawing/2014/main" id="{2A902013-D9D7-20B2-858E-19396B0F8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724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f)</a:t>
            </a:r>
          </a:p>
        </p:txBody>
      </p:sp>
      <p:sp>
        <p:nvSpPr>
          <p:cNvPr id="20625" name="Text Box 145">
            <a:extLst>
              <a:ext uri="{FF2B5EF4-FFF2-40B4-BE49-F238E27FC236}">
                <a16:creationId xmlns:a16="http://schemas.microsoft.com/office/drawing/2014/main" id="{03FDD633-2985-7F7D-C7E1-47B9590FA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7163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2,8,8,2</a:t>
            </a:r>
          </a:p>
        </p:txBody>
      </p:sp>
      <p:sp>
        <p:nvSpPr>
          <p:cNvPr id="20626" name="Text Box 146">
            <a:extLst>
              <a:ext uri="{FF2B5EF4-FFF2-40B4-BE49-F238E27FC236}">
                <a16:creationId xmlns:a16="http://schemas.microsoft.com/office/drawing/2014/main" id="{7F91D875-D022-A914-A0AE-EE8C7459C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716338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2,8,1</a:t>
            </a:r>
          </a:p>
        </p:txBody>
      </p:sp>
      <p:sp>
        <p:nvSpPr>
          <p:cNvPr id="20627" name="Text Box 147">
            <a:extLst>
              <a:ext uri="{FF2B5EF4-FFF2-40B4-BE49-F238E27FC236}">
                <a16:creationId xmlns:a16="http://schemas.microsoft.com/office/drawing/2014/main" id="{683572D6-F47E-C623-D403-369699468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373688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2,8,7</a:t>
            </a:r>
          </a:p>
        </p:txBody>
      </p:sp>
      <p:sp>
        <p:nvSpPr>
          <p:cNvPr id="20628" name="Text Box 148">
            <a:extLst>
              <a:ext uri="{FF2B5EF4-FFF2-40B4-BE49-F238E27FC236}">
                <a16:creationId xmlns:a16="http://schemas.microsoft.com/office/drawing/2014/main" id="{5FC1A974-807E-194A-8048-7C1744028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37368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2,8,4</a:t>
            </a:r>
          </a:p>
        </p:txBody>
      </p:sp>
      <p:sp>
        <p:nvSpPr>
          <p:cNvPr id="20629" name="Text Box 149">
            <a:extLst>
              <a:ext uri="{FF2B5EF4-FFF2-40B4-BE49-F238E27FC236}">
                <a16:creationId xmlns:a16="http://schemas.microsoft.com/office/drawing/2014/main" id="{1C2F91B5-AA05-6DFD-B498-37B93EB7A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537368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2,3</a:t>
            </a:r>
          </a:p>
        </p:txBody>
      </p:sp>
      <p:sp>
        <p:nvSpPr>
          <p:cNvPr id="20630" name="Text Box 150">
            <a:extLst>
              <a:ext uri="{FF2B5EF4-FFF2-40B4-BE49-F238E27FC236}">
                <a16:creationId xmlns:a16="http://schemas.microsoft.com/office/drawing/2014/main" id="{C470BEFF-6F08-1A44-9027-D13D42285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7163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5" grpId="0"/>
      <p:bldP spid="20626" grpId="0"/>
      <p:bldP spid="20627" grpId="0"/>
      <p:bldP spid="20628" grpId="0"/>
      <p:bldP spid="20629" grpId="0"/>
      <p:bldP spid="206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>
            <a:extLst>
              <a:ext uri="{FF2B5EF4-FFF2-40B4-BE49-F238E27FC236}">
                <a16:creationId xmlns:a16="http://schemas.microsoft.com/office/drawing/2014/main" id="{B1EFC17B-8B6C-45F1-340C-C82F1BB75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DOT &amp; CROSS DIAGRAMS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5134FC1E-94EB-E8DB-F0E0-70B3EC131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96975"/>
            <a:ext cx="7993063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With Dot &amp; Cross diagrams elements and compounds are represented by Dots or Crosses to show electrons, and circles to show the shells. For example;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536C3554-3FD9-3903-86F1-3F68BF156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219575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Nitrogen</a:t>
            </a:r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34F06E11-99D8-02BD-7A30-75D3B61CD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579938"/>
            <a:ext cx="431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Oval 8">
            <a:extLst>
              <a:ext uri="{FF2B5EF4-FFF2-40B4-BE49-F238E27FC236}">
                <a16:creationId xmlns:a16="http://schemas.microsoft.com/office/drawing/2014/main" id="{4EE47E0D-3813-2A81-96B1-B9500C5A5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364038"/>
            <a:ext cx="576263" cy="576262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1513" name="Oval 9">
            <a:extLst>
              <a:ext uri="{FF2B5EF4-FFF2-40B4-BE49-F238E27FC236}">
                <a16:creationId xmlns:a16="http://schemas.microsoft.com/office/drawing/2014/main" id="{8E404F70-4A72-614D-EB64-C6B008F44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860800"/>
            <a:ext cx="1584325" cy="1584325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Oval 10">
            <a:extLst>
              <a:ext uri="{FF2B5EF4-FFF2-40B4-BE49-F238E27FC236}">
                <a16:creationId xmlns:a16="http://schemas.microsoft.com/office/drawing/2014/main" id="{E568951D-910E-1B25-C502-8888751EE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427413"/>
            <a:ext cx="2592387" cy="2520950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E9E28A59-9CAA-B5DD-82FF-58B5769B7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43640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ACF735F4-0B30-5BE1-7A68-20EF685C1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3" y="43640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EDD0421C-B061-ED77-0BD7-96ECA7797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3656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0AC196C2-5033-07D2-8B51-A14033920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2131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D4FE71C9-411B-FDBD-D907-3989325B1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C7AFC0DD-DF72-76EA-84B6-000F8E11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70CB8991-5635-1FAA-4B49-07CAA33F4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3640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681D7FC6-9451-ED02-660F-EE4D33C5D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4292600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b="1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EB8DD6EE-67B8-DDDA-F0F8-B9176766C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429260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DE81CFE4-A133-E8B3-6CF2-FF35B8831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45125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2" grpId="0" animBg="1"/>
      <p:bldP spid="21515" grpId="0"/>
      <p:bldP spid="21516" grpId="0"/>
      <p:bldP spid="21517" grpId="0"/>
      <p:bldP spid="21518" grpId="0"/>
      <p:bldP spid="21519" grpId="0"/>
      <p:bldP spid="21520" grpId="0"/>
      <p:bldP spid="215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>
            <a:extLst>
              <a:ext uri="{FF2B5EF4-FFF2-40B4-BE49-F238E27FC236}">
                <a16:creationId xmlns:a16="http://schemas.microsoft.com/office/drawing/2014/main" id="{EADC5132-960D-2E90-289E-0C352A92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DOT &amp; CROSS DIAGRAMS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EAB290EB-1345-D9D8-6708-62E3DB593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Draw the Dot &amp; Cross diagrams for the following elements;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33B0F048-AEA1-22FC-45CA-F3B8F6450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5654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2A357F25-C4CC-D3A7-6F2D-8FFF97458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5654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Cl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ABBBFBCD-0359-6331-7E8B-E0E7F74F0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3495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3D925FB6-EBEA-AADF-912D-6680C64E6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3495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BD8CB9CA-23B4-2AF1-CF6C-2883E5AD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92576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247DEF13-B3D5-BFA6-9C18-348C2B3CE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85273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BB7ED8F2-BE5A-9740-7089-AED54ABFA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368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7E3B7B48-C947-BE37-C564-3FFAC4FF7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6368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22565" name="Oval 37">
            <a:extLst>
              <a:ext uri="{FF2B5EF4-FFF2-40B4-BE49-F238E27FC236}">
                <a16:creationId xmlns:a16="http://schemas.microsoft.com/office/drawing/2014/main" id="{B422AA0F-88F9-B6C4-D80D-79A0365AC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292600"/>
            <a:ext cx="574675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>
                <a:solidFill>
                  <a:srgbClr val="FFFF99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2566" name="Oval 38">
            <a:extLst>
              <a:ext uri="{FF2B5EF4-FFF2-40B4-BE49-F238E27FC236}">
                <a16:creationId xmlns:a16="http://schemas.microsoft.com/office/drawing/2014/main" id="{155C1922-5A79-A5D2-E21C-FCCF65B69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076700"/>
            <a:ext cx="1008062" cy="1081088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7" name="Oval 39">
            <a:extLst>
              <a:ext uri="{FF2B5EF4-FFF2-40B4-BE49-F238E27FC236}">
                <a16:creationId xmlns:a16="http://schemas.microsoft.com/office/drawing/2014/main" id="{C0D33F40-78A1-1483-CC73-26BF10018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502025"/>
            <a:ext cx="2159000" cy="2232025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8" name="Text Box 40">
            <a:extLst>
              <a:ext uri="{FF2B5EF4-FFF2-40B4-BE49-F238E27FC236}">
                <a16:creationId xmlns:a16="http://schemas.microsoft.com/office/drawing/2014/main" id="{D6D7B018-23F3-2911-051A-C976039E8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3575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69" name="Text Box 41">
            <a:extLst>
              <a:ext uri="{FF2B5EF4-FFF2-40B4-BE49-F238E27FC236}">
                <a16:creationId xmlns:a16="http://schemas.microsoft.com/office/drawing/2014/main" id="{F41A1557-7772-B18C-4AB0-8880FE452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38608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0" name="Text Box 42">
            <a:extLst>
              <a:ext uri="{FF2B5EF4-FFF2-40B4-BE49-F238E27FC236}">
                <a16:creationId xmlns:a16="http://schemas.microsoft.com/office/drawing/2014/main" id="{C1A72870-5D8C-0211-D7F9-8CCA7A4D9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5004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1" name="Text Box 43">
            <a:extLst>
              <a:ext uri="{FF2B5EF4-FFF2-40B4-BE49-F238E27FC236}">
                <a16:creationId xmlns:a16="http://schemas.microsoft.com/office/drawing/2014/main" id="{851C2A2E-1843-B850-E5AE-074781375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49418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2" name="Text Box 44">
            <a:extLst>
              <a:ext uri="{FF2B5EF4-FFF2-40B4-BE49-F238E27FC236}">
                <a16:creationId xmlns:a16="http://schemas.microsoft.com/office/drawing/2014/main" id="{B7758772-4E62-9473-77F8-084E0A582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2926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3" name="Text Box 45">
            <a:extLst>
              <a:ext uri="{FF2B5EF4-FFF2-40B4-BE49-F238E27FC236}">
                <a16:creationId xmlns:a16="http://schemas.microsoft.com/office/drawing/2014/main" id="{EC3026B6-9393-DEC1-E78B-4CE84C614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2292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4" name="Text Box 46">
            <a:extLst>
              <a:ext uri="{FF2B5EF4-FFF2-40B4-BE49-F238E27FC236}">
                <a16:creationId xmlns:a16="http://schemas.microsoft.com/office/drawing/2014/main" id="{570AD94A-916F-8353-F998-FF930ABAA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2926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5" name="Text Box 47">
            <a:extLst>
              <a:ext uri="{FF2B5EF4-FFF2-40B4-BE49-F238E27FC236}">
                <a16:creationId xmlns:a16="http://schemas.microsoft.com/office/drawing/2014/main" id="{005501F9-6898-1C05-8EE7-850B0E254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3006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89" name="Oval 61">
            <a:extLst>
              <a:ext uri="{FF2B5EF4-FFF2-40B4-BE49-F238E27FC236}">
                <a16:creationId xmlns:a16="http://schemas.microsoft.com/office/drawing/2014/main" id="{AA3386E2-8363-8B87-A22B-FA7C31348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862388"/>
            <a:ext cx="57467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>
                <a:solidFill>
                  <a:srgbClr val="FFFF99"/>
                </a:solidFill>
                <a:latin typeface="Comic Sans MS" panose="030F0702030302020204" pitchFamily="66" charset="0"/>
              </a:rPr>
              <a:t>Cl</a:t>
            </a:r>
          </a:p>
        </p:txBody>
      </p:sp>
      <p:sp>
        <p:nvSpPr>
          <p:cNvPr id="22590" name="Oval 62">
            <a:extLst>
              <a:ext uri="{FF2B5EF4-FFF2-40B4-BE49-F238E27FC236}">
                <a16:creationId xmlns:a16="http://schemas.microsoft.com/office/drawing/2014/main" id="{A1492A8C-EDD8-C040-0F06-1CA41135C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644900"/>
            <a:ext cx="1008062" cy="1081088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91" name="Oval 63">
            <a:extLst>
              <a:ext uri="{FF2B5EF4-FFF2-40B4-BE49-F238E27FC236}">
                <a16:creationId xmlns:a16="http://schemas.microsoft.com/office/drawing/2014/main" id="{C3387682-67F7-72AD-9A8F-E7275B99A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070225"/>
            <a:ext cx="2233613" cy="2232025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92" name="Text Box 64">
            <a:extLst>
              <a:ext uri="{FF2B5EF4-FFF2-40B4-BE49-F238E27FC236}">
                <a16:creationId xmlns:a16="http://schemas.microsoft.com/office/drawing/2014/main" id="{86C074AE-D6A6-4DC6-60E0-D45158D4D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8527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3" name="Text Box 65">
            <a:extLst>
              <a:ext uri="{FF2B5EF4-FFF2-40B4-BE49-F238E27FC236}">
                <a16:creationId xmlns:a16="http://schemas.microsoft.com/office/drawing/2014/main" id="{DC26931E-118B-8D64-1F78-EDEE979C7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3933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4" name="Text Box 66">
            <a:extLst>
              <a:ext uri="{FF2B5EF4-FFF2-40B4-BE49-F238E27FC236}">
                <a16:creationId xmlns:a16="http://schemas.microsoft.com/office/drawing/2014/main" id="{8668E148-ECD7-4458-405E-81228B914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131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5" name="Text Box 67">
            <a:extLst>
              <a:ext uri="{FF2B5EF4-FFF2-40B4-BE49-F238E27FC236}">
                <a16:creationId xmlns:a16="http://schemas.microsoft.com/office/drawing/2014/main" id="{D30ADB47-1AF7-D0C9-EC75-CBFF366BC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0052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6" name="Text Box 68">
            <a:extLst>
              <a:ext uri="{FF2B5EF4-FFF2-40B4-BE49-F238E27FC236}">
                <a16:creationId xmlns:a16="http://schemas.microsoft.com/office/drawing/2014/main" id="{9C797286-560C-5F6B-5B7C-7790AB5E0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40052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7" name="Text Box 69">
            <a:extLst>
              <a:ext uri="{FF2B5EF4-FFF2-40B4-BE49-F238E27FC236}">
                <a16:creationId xmlns:a16="http://schemas.microsoft.com/office/drawing/2014/main" id="{1A496DB8-DB17-9555-8774-1A3F419F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1577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8" name="Text Box 70">
            <a:extLst>
              <a:ext uri="{FF2B5EF4-FFF2-40B4-BE49-F238E27FC236}">
                <a16:creationId xmlns:a16="http://schemas.microsoft.com/office/drawing/2014/main" id="{DB3D9F85-D825-B212-4928-9E05E99A2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7244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9" name="Text Box 71">
            <a:extLst>
              <a:ext uri="{FF2B5EF4-FFF2-40B4-BE49-F238E27FC236}">
                <a16:creationId xmlns:a16="http://schemas.microsoft.com/office/drawing/2014/main" id="{5F564F9D-688E-955D-E2F9-9238C953C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0863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0" name="Text Box 72">
            <a:extLst>
              <a:ext uri="{FF2B5EF4-FFF2-40B4-BE49-F238E27FC236}">
                <a16:creationId xmlns:a16="http://schemas.microsoft.com/office/drawing/2014/main" id="{D7B94D82-9838-C686-C72A-A6A763508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0052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1" name="Text Box 73">
            <a:extLst>
              <a:ext uri="{FF2B5EF4-FFF2-40B4-BE49-F238E27FC236}">
                <a16:creationId xmlns:a16="http://schemas.microsoft.com/office/drawing/2014/main" id="{96EDB5E3-8BFD-1E84-2CB2-0433B0F6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2131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2" name="Oval 74">
            <a:extLst>
              <a:ext uri="{FF2B5EF4-FFF2-40B4-BE49-F238E27FC236}">
                <a16:creationId xmlns:a16="http://schemas.microsoft.com/office/drawing/2014/main" id="{936E7B1A-6E04-591F-4260-758F721BB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49500"/>
            <a:ext cx="3744912" cy="360045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03" name="Text Box 75">
            <a:extLst>
              <a:ext uri="{FF2B5EF4-FFF2-40B4-BE49-F238E27FC236}">
                <a16:creationId xmlns:a16="http://schemas.microsoft.com/office/drawing/2014/main" id="{1D9D1B79-3C97-DE1B-3594-774D9D76A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3933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4" name="Text Box 76">
            <a:extLst>
              <a:ext uri="{FF2B5EF4-FFF2-40B4-BE49-F238E27FC236}">
                <a16:creationId xmlns:a16="http://schemas.microsoft.com/office/drawing/2014/main" id="{F9DDA73E-041F-8A14-E653-4C28B6A3C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46529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5" name="Text Box 77">
            <a:extLst>
              <a:ext uri="{FF2B5EF4-FFF2-40B4-BE49-F238E27FC236}">
                <a16:creationId xmlns:a16="http://schemas.microsoft.com/office/drawing/2014/main" id="{BC703C7A-6FAC-EDC7-7606-4D36A733A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33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6" name="Text Box 78">
            <a:extLst>
              <a:ext uri="{FF2B5EF4-FFF2-40B4-BE49-F238E27FC236}">
                <a16:creationId xmlns:a16="http://schemas.microsoft.com/office/drawing/2014/main" id="{FE3675C1-03B7-C188-B5EE-0AD1B4931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24923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7" name="Text Box 79">
            <a:extLst>
              <a:ext uri="{FF2B5EF4-FFF2-40B4-BE49-F238E27FC236}">
                <a16:creationId xmlns:a16="http://schemas.microsoft.com/office/drawing/2014/main" id="{0C7D0470-F548-383B-8C35-E090BFBDF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1336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8" name="Text Box 80">
            <a:extLst>
              <a:ext uri="{FF2B5EF4-FFF2-40B4-BE49-F238E27FC236}">
                <a16:creationId xmlns:a16="http://schemas.microsoft.com/office/drawing/2014/main" id="{557D5BCB-9410-6573-C44A-69BA0BEF9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6368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9" name="Text Box 81">
            <a:extLst>
              <a:ext uri="{FF2B5EF4-FFF2-40B4-BE49-F238E27FC236}">
                <a16:creationId xmlns:a16="http://schemas.microsoft.com/office/drawing/2014/main" id="{DDB30F64-19D3-AD5A-CE79-C7D33423F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6610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10" name="Text Box 82">
            <a:extLst>
              <a:ext uri="{FF2B5EF4-FFF2-40B4-BE49-F238E27FC236}">
                <a16:creationId xmlns:a16="http://schemas.microsoft.com/office/drawing/2014/main" id="{C602C00F-0849-98A5-B076-11329E255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50863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5" grpId="0"/>
      <p:bldP spid="22568" grpId="0"/>
      <p:bldP spid="22569" grpId="0"/>
      <p:bldP spid="22570" grpId="0"/>
      <p:bldP spid="22571" grpId="0"/>
      <p:bldP spid="22572" grpId="0"/>
      <p:bldP spid="22573" grpId="0"/>
      <p:bldP spid="22574" grpId="0"/>
      <p:bldP spid="22575" grpId="0"/>
      <p:bldP spid="22589" grpId="0"/>
      <p:bldP spid="22592" grpId="0"/>
      <p:bldP spid="22593" grpId="0"/>
      <p:bldP spid="22594" grpId="0"/>
      <p:bldP spid="22595" grpId="0"/>
      <p:bldP spid="22596" grpId="0"/>
      <p:bldP spid="22597" grpId="0"/>
      <p:bldP spid="22598" grpId="0"/>
      <p:bldP spid="22599" grpId="0"/>
      <p:bldP spid="22600" grpId="0"/>
      <p:bldP spid="22601" grpId="0"/>
      <p:bldP spid="22603" grpId="0"/>
      <p:bldP spid="22604" grpId="0"/>
      <p:bldP spid="22605" grpId="0"/>
      <p:bldP spid="22606" grpId="0"/>
      <p:bldP spid="22607" grpId="0"/>
      <p:bldP spid="22608" grpId="0"/>
      <p:bldP spid="22609" grpId="0"/>
      <p:bldP spid="226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5B081224-C999-7FF4-209C-69B953B38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1779A1E-3925-E621-23C3-53E18B0F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460 BC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909F4CA-86EF-EFC3-2CD8-656814884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Democritus develops the idea of atoms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6036CF46-69FE-0449-9463-246FE3B5D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1889125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>
            <a:extLst>
              <a:ext uri="{FF2B5EF4-FFF2-40B4-BE49-F238E27FC236}">
                <a16:creationId xmlns:a16="http://schemas.microsoft.com/office/drawing/2014/main" id="{72AD1097-90D2-EB81-6F81-AD11D7DB4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565400"/>
            <a:ext cx="5616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he pounded up materials in his pestle and mortar until he had reduced them to smaller and smaller particles which he called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C9A48F92-D3B4-38B5-70CC-9DE0ED846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367188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ATOMA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en-GB" altLang="en-US" sz="2000" i="1">
                <a:solidFill>
                  <a:schemeClr val="bg1"/>
                </a:solidFill>
                <a:latin typeface="Comic Sans MS" panose="030F0702030302020204" pitchFamily="66" charset="0"/>
              </a:rPr>
              <a:t>greek for indivisible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>
            <a:extLst>
              <a:ext uri="{FF2B5EF4-FFF2-40B4-BE49-F238E27FC236}">
                <a16:creationId xmlns:a16="http://schemas.microsoft.com/office/drawing/2014/main" id="{AC8C1106-DE36-D6F0-96F1-C8F8D5AB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SUMMARY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A13100A9-2064-3B98-8FDD-48C908267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81075"/>
            <a:ext cx="82804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The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Atomic Number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of an atom 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 protons in the nucleus.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2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The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Atomic Mass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of an atom 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 Protons + Neutrons in the nucleus.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3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The number of Protons 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Electrons.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4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Electrons orbit the nucleus in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shells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5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Each shell can only carry a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set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electrons.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34E71A10-F2C5-1212-C906-91A0BE45F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543" y="6021288"/>
            <a:ext cx="4252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More free </a:t>
            </a:r>
            <a:r>
              <a:rPr lang="en-GB" altLang="en-US" sz="1400" dirty="0" err="1">
                <a:solidFill>
                  <a:schemeClr val="bg1"/>
                </a:solidFill>
                <a:cs typeface="Arial" panose="020B0604020202020204" pitchFamily="34" charset="0"/>
              </a:rPr>
              <a:t>powerpoints</a:t>
            </a:r>
            <a:r>
              <a:rPr lang="en-GB" alt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 at www.worldofteaching.com</a:t>
            </a:r>
            <a:endParaRPr lang="en-US" alt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>
            <a:extLst>
              <a:ext uri="{FF2B5EF4-FFF2-40B4-BE49-F238E27FC236}">
                <a16:creationId xmlns:a16="http://schemas.microsoft.com/office/drawing/2014/main" id="{A8D1789D-15D1-9408-1B40-A5E1B69C6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19431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>
            <a:extLst>
              <a:ext uri="{FF2B5EF4-FFF2-40B4-BE49-F238E27FC236}">
                <a16:creationId xmlns:a16="http://schemas.microsoft.com/office/drawing/2014/main" id="{8BDFE1E3-400E-68C7-7BB7-A0A95B151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209CD4EF-64CC-1DE6-CEED-15B21ED1E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1808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37D5E4F2-A6FB-01FC-03E8-1A2C41E4D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John Dalton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4468348-0BDA-2530-27DA-B59E9CF26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565400"/>
            <a:ext cx="5616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suggested that all matter was made up of tiny spheres that were able to bounce around with perfect elasticity and called them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144210A0-EECE-AD7F-8E98-0D4E469A5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36718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ATOMS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>
            <a:extLst>
              <a:ext uri="{FF2B5EF4-FFF2-40B4-BE49-F238E27FC236}">
                <a16:creationId xmlns:a16="http://schemas.microsoft.com/office/drawing/2014/main" id="{94C6568D-A0EF-DCD2-6FD2-ED522EE9F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1939925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B6CF3762-78C0-DA1B-B3AF-FCA7AFE5B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862FEA5F-34DE-1EE4-B848-C57898B47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1898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C9AF7E08-14ED-0C7E-6367-5208F384F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Joseph John Thompson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AD97BD02-425F-0C3F-AE29-46F1C0A6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565400"/>
            <a:ext cx="561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found that atoms could sometimes eject a far smaller negative particle which he called an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CEEFD959-41F9-C703-C9F7-7BDEA1E2E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36718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ELECTRON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>
            <a:extLst>
              <a:ext uri="{FF2B5EF4-FFF2-40B4-BE49-F238E27FC236}">
                <a16:creationId xmlns:a16="http://schemas.microsoft.com/office/drawing/2014/main" id="{16B3E578-DA0E-466F-FD69-530ED028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E5A2887-35B4-CDB0-1B09-8A244CF24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28775"/>
            <a:ext cx="7993062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Thompson develops the idea that an atom was made up of electrons scattered unevenly within an elastic sphere surrounded by a soup of positive charge to balance the electron's charge</a:t>
            </a:r>
          </a:p>
          <a:p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EB48B002-0CB5-9C0F-1912-D175AF70B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429000"/>
            <a:ext cx="2592388" cy="2447925"/>
          </a:xfrm>
          <a:prstGeom prst="ellipse">
            <a:avLst/>
          </a:prstGeom>
          <a:solidFill>
            <a:srgbClr val="990099">
              <a:alpha val="4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94" name="Oval 26">
            <a:extLst>
              <a:ext uri="{FF2B5EF4-FFF2-40B4-BE49-F238E27FC236}">
                <a16:creationId xmlns:a16="http://schemas.microsoft.com/office/drawing/2014/main" id="{E76A094B-CE1A-DBDE-3850-7BD7EF26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4451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1E46FA59-6585-DD4E-0541-FF926D17E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268413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1904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2B176871-FB68-D021-8FF7-F4D2CD0EB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357563"/>
            <a:ext cx="432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like plums surrounded by pudding.</a:t>
            </a:r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B057513A-ACA4-3342-085F-1546E5E8F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365625"/>
            <a:ext cx="352901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PLUM PUDDING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MODEL</a:t>
            </a:r>
          </a:p>
        </p:txBody>
      </p:sp>
      <p:sp>
        <p:nvSpPr>
          <p:cNvPr id="7206" name="Oval 38">
            <a:extLst>
              <a:ext uri="{FF2B5EF4-FFF2-40B4-BE49-F238E27FC236}">
                <a16:creationId xmlns:a16="http://schemas.microsoft.com/office/drawing/2014/main" id="{A2343ED8-C1A9-1819-407D-63B50ED42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716338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7" name="Oval 39">
            <a:extLst>
              <a:ext uri="{FF2B5EF4-FFF2-40B4-BE49-F238E27FC236}">
                <a16:creationId xmlns:a16="http://schemas.microsoft.com/office/drawing/2014/main" id="{50A8560E-04BE-D013-50E4-EB8F3031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2926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8" name="Oval 40">
            <a:extLst>
              <a:ext uri="{FF2B5EF4-FFF2-40B4-BE49-F238E27FC236}">
                <a16:creationId xmlns:a16="http://schemas.microsoft.com/office/drawing/2014/main" id="{F53DED1C-48A4-094B-77D0-516085125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4370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9" name="Oval 41">
            <a:extLst>
              <a:ext uri="{FF2B5EF4-FFF2-40B4-BE49-F238E27FC236}">
                <a16:creationId xmlns:a16="http://schemas.microsoft.com/office/drawing/2014/main" id="{0251EE3F-BA9A-B84F-B283-5C882CF0D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941888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0" name="Oval 42">
            <a:extLst>
              <a:ext uri="{FF2B5EF4-FFF2-40B4-BE49-F238E27FC236}">
                <a16:creationId xmlns:a16="http://schemas.microsoft.com/office/drawing/2014/main" id="{BBC6296A-5FF9-2B68-D37B-01081D0E7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2926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1" name="Oval 43">
            <a:extLst>
              <a:ext uri="{FF2B5EF4-FFF2-40B4-BE49-F238E27FC236}">
                <a16:creationId xmlns:a16="http://schemas.microsoft.com/office/drawing/2014/main" id="{A06268C5-BC94-BCA8-8E7A-EB1F1DD50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0847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2" name="Oval 44">
            <a:extLst>
              <a:ext uri="{FF2B5EF4-FFF2-40B4-BE49-F238E27FC236}">
                <a16:creationId xmlns:a16="http://schemas.microsoft.com/office/drawing/2014/main" id="{14ADB995-C018-C64C-0281-678D8186F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7244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3" name="Oval 45">
            <a:extLst>
              <a:ext uri="{FF2B5EF4-FFF2-40B4-BE49-F238E27FC236}">
                <a16:creationId xmlns:a16="http://schemas.microsoft.com/office/drawing/2014/main" id="{526DA319-CF04-EBC3-4CA3-152A1BB6B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4" name="Oval 46">
            <a:extLst>
              <a:ext uri="{FF2B5EF4-FFF2-40B4-BE49-F238E27FC236}">
                <a16:creationId xmlns:a16="http://schemas.microsoft.com/office/drawing/2014/main" id="{8D96CBF6-9788-9741-D606-97BDD201E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0133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5" name="Oval 47">
            <a:extLst>
              <a:ext uri="{FF2B5EF4-FFF2-40B4-BE49-F238E27FC236}">
                <a16:creationId xmlns:a16="http://schemas.microsoft.com/office/drawing/2014/main" id="{419117E3-2FC6-8360-D732-D510BCF7C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0052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6" name="Oval 48">
            <a:extLst>
              <a:ext uri="{FF2B5EF4-FFF2-40B4-BE49-F238E27FC236}">
                <a16:creationId xmlns:a16="http://schemas.microsoft.com/office/drawing/2014/main" id="{987CEB64-48B0-1599-F4EF-CC696D436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5085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7" name="Oval 49">
            <a:extLst>
              <a:ext uri="{FF2B5EF4-FFF2-40B4-BE49-F238E27FC236}">
                <a16:creationId xmlns:a16="http://schemas.microsoft.com/office/drawing/2014/main" id="{FF7357B0-6168-FF5F-26B2-7B6314F50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40052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8" name="Oval 50">
            <a:extLst>
              <a:ext uri="{FF2B5EF4-FFF2-40B4-BE49-F238E27FC236}">
                <a16:creationId xmlns:a16="http://schemas.microsoft.com/office/drawing/2014/main" id="{96519DB5-6DFC-B3F7-E034-2F3B8D08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373688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9" name="Oval 51">
            <a:extLst>
              <a:ext uri="{FF2B5EF4-FFF2-40B4-BE49-F238E27FC236}">
                <a16:creationId xmlns:a16="http://schemas.microsoft.com/office/drawing/2014/main" id="{0C7511E8-1E3E-04F0-EB41-7C56037DF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0847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0" name="Oval 52">
            <a:extLst>
              <a:ext uri="{FF2B5EF4-FFF2-40B4-BE49-F238E27FC236}">
                <a16:creationId xmlns:a16="http://schemas.microsoft.com/office/drawing/2014/main" id="{6BF38ACB-7AE5-00D0-7662-7DAC00BAC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1497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1" name="AutoShape 53">
            <a:extLst>
              <a:ext uri="{FF2B5EF4-FFF2-40B4-BE49-F238E27FC236}">
                <a16:creationId xmlns:a16="http://schemas.microsoft.com/office/drawing/2014/main" id="{B96468D3-3B9B-4DE5-605F-70742FFA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500438"/>
            <a:ext cx="2232025" cy="2232025"/>
          </a:xfrm>
          <a:prstGeom prst="plus">
            <a:avLst>
              <a:gd name="adj" fmla="val 43111"/>
            </a:avLst>
          </a:prstGeom>
          <a:solidFill>
            <a:srgbClr val="FF7C80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7C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2" name="Oval 54">
            <a:extLst>
              <a:ext uri="{FF2B5EF4-FFF2-40B4-BE49-F238E27FC236}">
                <a16:creationId xmlns:a16="http://schemas.microsoft.com/office/drawing/2014/main" id="{E2AA8A9D-964E-BCDF-D690-2E4B1053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8608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3" name="Oval 55">
            <a:extLst>
              <a:ext uri="{FF2B5EF4-FFF2-40B4-BE49-F238E27FC236}">
                <a16:creationId xmlns:a16="http://schemas.microsoft.com/office/drawing/2014/main" id="{78E3EECA-5813-FFBA-F22B-0B0559A84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244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4" name="Oval 56">
            <a:extLst>
              <a:ext uri="{FF2B5EF4-FFF2-40B4-BE49-F238E27FC236}">
                <a16:creationId xmlns:a16="http://schemas.microsoft.com/office/drawing/2014/main" id="{CBD2D753-06E8-14D5-BA87-3DF487791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3006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5" name="Oval 57">
            <a:extLst>
              <a:ext uri="{FF2B5EF4-FFF2-40B4-BE49-F238E27FC236}">
                <a16:creationId xmlns:a16="http://schemas.microsoft.com/office/drawing/2014/main" id="{2CCFD60B-3E72-DF4F-5F07-295D73FA7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5815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6" name="Oval 58">
            <a:extLst>
              <a:ext uri="{FF2B5EF4-FFF2-40B4-BE49-F238E27FC236}">
                <a16:creationId xmlns:a16="http://schemas.microsoft.com/office/drawing/2014/main" id="{07898047-2BB4-55E3-AD27-FDDBAA418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0133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203" grpId="0"/>
      <p:bldP spid="7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extLst>
              <a:ext uri="{FF2B5EF4-FFF2-40B4-BE49-F238E27FC236}">
                <a16:creationId xmlns:a16="http://schemas.microsoft.com/office/drawing/2014/main" id="{74FF95FC-AF31-D3DB-E4B1-88F24A8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FCC63567-307A-553D-1DF2-A0125ADBE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1910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2EC3CEDC-09AF-0E7F-2B4D-053A3EEA7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Ernest Rutherford</a:t>
            </a:r>
          </a:p>
        </p:txBody>
      </p:sp>
      <p:pic>
        <p:nvPicPr>
          <p:cNvPr id="8200" name="Picture 8">
            <a:extLst>
              <a:ext uri="{FF2B5EF4-FFF2-40B4-BE49-F238E27FC236}">
                <a16:creationId xmlns:a16="http://schemas.microsoft.com/office/drawing/2014/main" id="{695647D5-3A55-97FB-2F7D-8EF0AA753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565400"/>
            <a:ext cx="1935163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Text Box 9">
            <a:extLst>
              <a:ext uri="{FF2B5EF4-FFF2-40B4-BE49-F238E27FC236}">
                <a16:creationId xmlns:a16="http://schemas.microsoft.com/office/drawing/2014/main" id="{1E859338-7002-828E-2DFB-8CAAF70C1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349500"/>
            <a:ext cx="5688012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oversaw Geiger and Marsden carrying out his famous experiment. </a:t>
            </a:r>
          </a:p>
          <a:p>
            <a:pPr>
              <a:lnSpc>
                <a:spcPct val="5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they fired Helium nuclei at a piece of </a:t>
            </a:r>
            <a:r>
              <a:rPr lang="en-GB" altLang="en-US" sz="2000">
                <a:solidFill>
                  <a:srgbClr val="FF3300"/>
                </a:solidFill>
                <a:latin typeface="Comic Sans MS" panose="030F0702030302020204" pitchFamily="66" charset="0"/>
              </a:rPr>
              <a:t>gold foil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which was only a few atoms thick.</a:t>
            </a: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they found that although most of them passed through. About 1 in 10,000 hit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98EBEAC8-C9A6-C29D-A847-2245B7BF7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4BCC74B5-AC41-4504-2B0B-9C5767725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412875"/>
            <a:ext cx="31686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Line 6">
            <a:extLst>
              <a:ext uri="{FF2B5EF4-FFF2-40B4-BE49-F238E27FC236}">
                <a16:creationId xmlns:a16="http://schemas.microsoft.com/office/drawing/2014/main" id="{9919B75C-9034-6315-1B76-FC6A34066F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1916113"/>
            <a:ext cx="2303462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166D9CEE-02BC-A42C-0CDE-165EBC0F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148431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latin typeface="Comic Sans MS" panose="030F0702030302020204" pitchFamily="66" charset="0"/>
              </a:rPr>
              <a:t>gold foil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015AB665-CBC6-6650-9344-F9EEAFD1AD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2565400"/>
            <a:ext cx="287338" cy="1444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506F1B77-3825-1C6C-2A2D-9D87A618F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3357563"/>
            <a:ext cx="1150937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7E8C5626-42C1-65E0-F601-15564F0F2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00526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latin typeface="Comic Sans MS" panose="030F0702030302020204" pitchFamily="66" charset="0"/>
              </a:rPr>
              <a:t>helium nuclei</a:t>
            </a:r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6C792351-1BD1-44C9-DBF7-5ABD2BCAB6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2349500"/>
            <a:ext cx="2873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055A3242-D451-108B-B13A-165A27C9B5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5738" y="2565400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9806F0B7-FCBE-0AAA-D58D-3664EDD2A6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4663" y="2060575"/>
            <a:ext cx="28733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Line 14">
            <a:extLst>
              <a:ext uri="{FF2B5EF4-FFF2-40B4-BE49-F238E27FC236}">
                <a16:creationId xmlns:a16="http://schemas.microsoft.com/office/drawing/2014/main" id="{8A4042D0-F256-60D3-25D4-D0ED7F178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5038"/>
            <a:ext cx="2873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Line 15">
            <a:extLst>
              <a:ext uri="{FF2B5EF4-FFF2-40B4-BE49-F238E27FC236}">
                <a16:creationId xmlns:a16="http://schemas.microsoft.com/office/drawing/2014/main" id="{62FCB685-16C2-D14D-88A1-0AF682943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420938"/>
            <a:ext cx="360362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Rectangle 16">
            <a:extLst>
              <a:ext uri="{FF2B5EF4-FFF2-40B4-BE49-F238E27FC236}">
                <a16:creationId xmlns:a16="http://schemas.microsoft.com/office/drawing/2014/main" id="{B0EDD874-150F-E640-542F-F96AB8D9CD4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827088" y="4724400"/>
            <a:ext cx="75644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They found that while most of the helium nuclei passed through the foil, a small number were deflected and, to their surprise, some helium nuclei bounced straight back.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5FFF06CE-90F3-73F6-C2FE-93F2C4251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70021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702030302020204" pitchFamily="66" charset="0"/>
              </a:rPr>
              <a:t>helium 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6" grpId="1"/>
      <p:bldP spid="9232" grpId="0"/>
      <p:bldP spid="9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D49009CA-355C-98E4-7FF9-414558361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F4F27B95-128B-D637-B0A9-8BE4B505F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827213"/>
            <a:ext cx="755967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Rutherford’s new evidence allowed him to propose a more detailed model with a </a:t>
            </a:r>
            <a:r>
              <a:rPr lang="en-GB" altLang="en-US" sz="2000" b="1">
                <a:solidFill>
                  <a:srgbClr val="FF3300"/>
                </a:solidFill>
                <a:latin typeface="Comic Sans MS" panose="030F0702030302020204" pitchFamily="66" charset="0"/>
              </a:rPr>
              <a:t>central nucleus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He suggested that the </a:t>
            </a:r>
            <a:r>
              <a:rPr lang="en-GB" altLang="en-US" sz="2000" b="1">
                <a:solidFill>
                  <a:srgbClr val="FF3300"/>
                </a:solidFill>
                <a:latin typeface="Comic Sans MS" panose="030F0702030302020204" pitchFamily="66" charset="0"/>
              </a:rPr>
              <a:t>positive charge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was all in a central nucleus.  With this holding the electrons in place by electrical attraction</a:t>
            </a:r>
          </a:p>
          <a:p>
            <a:pPr>
              <a:lnSpc>
                <a:spcPct val="20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However, this was not the end of the story.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317853C3-2040-EF1D-2053-9516C502D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38734F50-3AA9-52F4-DB0B-67891D3A8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1913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5A95501A-926B-631D-DC26-C292B0C56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Niels Bohr</a:t>
            </a:r>
          </a:p>
        </p:txBody>
      </p:sp>
      <p:pic>
        <p:nvPicPr>
          <p:cNvPr id="11271" name="Picture 7">
            <a:extLst>
              <a:ext uri="{FF2B5EF4-FFF2-40B4-BE49-F238E27FC236}">
                <a16:creationId xmlns:a16="http://schemas.microsoft.com/office/drawing/2014/main" id="{3A46F8B5-2CB7-A1EF-9DCF-B9BDC4218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2055812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Rectangle 8">
            <a:extLst>
              <a:ext uri="{FF2B5EF4-FFF2-40B4-BE49-F238E27FC236}">
                <a16:creationId xmlns:a16="http://schemas.microsoft.com/office/drawing/2014/main" id="{194EDB53-DC4A-07FC-F38A-04C58B129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49500"/>
            <a:ext cx="5327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studied under Rutherford at the Victoria University in Manchester. 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253AD989-F14F-9842-CF44-164CF77C7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5256213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Bohr refined Rutherford's idea by adding that the electrons were in </a:t>
            </a:r>
            <a:r>
              <a:rPr lang="en-GB" altLang="en-US" sz="2000" b="1">
                <a:solidFill>
                  <a:srgbClr val="FF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orbits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Rather like planets orbiting the sun. With each orbit only able to contain a set number of electrons.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757</Words>
  <Application>Microsoft Office PowerPoint</Application>
  <PresentationFormat>On-screen Show (4:3)</PresentationFormat>
  <Paragraphs>202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Comic Sans MS</vt:lpstr>
      <vt:lpstr>Tahoma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S.MORRIS</dc:creator>
  <cp:lastModifiedBy>Nayan GRIFFITHS</cp:lastModifiedBy>
  <cp:revision>24</cp:revision>
  <dcterms:created xsi:type="dcterms:W3CDTF">2006-07-09T10:27:47Z</dcterms:created>
  <dcterms:modified xsi:type="dcterms:W3CDTF">2023-05-23T20:50:15Z</dcterms:modified>
</cp:coreProperties>
</file>